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52"/>
  </p:notesMasterIdLst>
  <p:sldIdLst>
    <p:sldId id="380" r:id="rId2"/>
    <p:sldId id="404" r:id="rId3"/>
    <p:sldId id="372" r:id="rId4"/>
    <p:sldId id="521" r:id="rId5"/>
    <p:sldId id="414" r:id="rId6"/>
    <p:sldId id="522" r:id="rId7"/>
    <p:sldId id="523" r:id="rId8"/>
    <p:sldId id="304" r:id="rId9"/>
    <p:sldId id="409" r:id="rId10"/>
    <p:sldId id="410" r:id="rId11"/>
    <p:sldId id="482" r:id="rId12"/>
    <p:sldId id="481" r:id="rId13"/>
    <p:sldId id="455" r:id="rId14"/>
    <p:sldId id="412" r:id="rId15"/>
    <p:sldId id="454" r:id="rId16"/>
    <p:sldId id="483" r:id="rId17"/>
    <p:sldId id="425" r:id="rId18"/>
    <p:sldId id="468" r:id="rId19"/>
    <p:sldId id="460" r:id="rId20"/>
    <p:sldId id="418" r:id="rId21"/>
    <p:sldId id="463" r:id="rId22"/>
    <p:sldId id="423" r:id="rId23"/>
    <p:sldId id="457" r:id="rId24"/>
    <p:sldId id="484" r:id="rId25"/>
    <p:sldId id="411" r:id="rId26"/>
    <p:sldId id="516" r:id="rId27"/>
    <p:sldId id="476" r:id="rId28"/>
    <p:sldId id="426" r:id="rId29"/>
    <p:sldId id="427" r:id="rId30"/>
    <p:sldId id="428" r:id="rId31"/>
    <p:sldId id="479" r:id="rId32"/>
    <p:sldId id="281" r:id="rId33"/>
    <p:sldId id="436" r:id="rId34"/>
    <p:sldId id="517" r:id="rId35"/>
    <p:sldId id="440" r:id="rId36"/>
    <p:sldId id="442" r:id="rId37"/>
    <p:sldId id="286" r:id="rId38"/>
    <p:sldId id="438" r:id="rId39"/>
    <p:sldId id="518" r:id="rId40"/>
    <p:sldId id="441" r:id="rId41"/>
    <p:sldId id="443" r:id="rId42"/>
    <p:sldId id="292" r:id="rId43"/>
    <p:sldId id="417" r:id="rId44"/>
    <p:sldId id="422" r:id="rId45"/>
    <p:sldId id="519" r:id="rId46"/>
    <p:sldId id="297" r:id="rId47"/>
    <p:sldId id="413" r:id="rId48"/>
    <p:sldId id="300" r:id="rId49"/>
    <p:sldId id="416" r:id="rId50"/>
    <p:sldId id="520" r:id="rId51"/>
  </p:sldIdLst>
  <p:sldSz cx="9906000" cy="6858000" type="A4"/>
  <p:notesSz cx="6808788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5" userDrawn="1">
          <p15:clr>
            <a:srgbClr val="A4A3A4"/>
          </p15:clr>
        </p15:guide>
        <p15:guide id="2" pos="1737" userDrawn="1">
          <p15:clr>
            <a:srgbClr val="A4A3A4"/>
          </p15:clr>
        </p15:guide>
        <p15:guide id="3" orient="horz" pos="7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27A"/>
    <a:srgbClr val="0E5390"/>
    <a:srgbClr val="3BBDC3"/>
    <a:srgbClr val="DEEBF7"/>
    <a:srgbClr val="2389A1"/>
    <a:srgbClr val="CFEFF1"/>
    <a:srgbClr val="00B0EE"/>
    <a:srgbClr val="0E549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6C5BE-8FFB-43DE-A887-2A4EC3250772}" v="14" dt="2023-01-27T10:02:54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5" autoAdjust="0"/>
    <p:restoredTop sz="95125" autoAdjust="0"/>
  </p:normalViewPr>
  <p:slideViewPr>
    <p:cSldViewPr snapToGrid="0" snapToObjects="1">
      <p:cViewPr varScale="1">
        <p:scale>
          <a:sx n="78" d="100"/>
          <a:sy n="78" d="100"/>
        </p:scale>
        <p:origin x="1358" y="67"/>
      </p:cViewPr>
      <p:guideLst>
        <p:guide orient="horz" pos="1025"/>
        <p:guide pos="1737"/>
        <p:guide orient="horz" pos="7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sara" userId="256015b203ef4bcb" providerId="LiveId" clId="{4B56C5BE-8FFB-43DE-A887-2A4EC3250772}"/>
    <pc:docChg chg="custSel addSld delSld modSld">
      <pc:chgData name="Park sara" userId="256015b203ef4bcb" providerId="LiveId" clId="{4B56C5BE-8FFB-43DE-A887-2A4EC3250772}" dt="2023-01-27T10:02:54.825" v="28"/>
      <pc:docMkLst>
        <pc:docMk/>
      </pc:docMkLst>
      <pc:sldChg chg="addSp delSp modSp mod">
        <pc:chgData name="Park sara" userId="256015b203ef4bcb" providerId="LiveId" clId="{4B56C5BE-8FFB-43DE-A887-2A4EC3250772}" dt="2023-01-27T10:00:03.785" v="18" actId="20577"/>
        <pc:sldMkLst>
          <pc:docMk/>
          <pc:sldMk cId="3964332312" sldId="372"/>
        </pc:sldMkLst>
        <pc:spChg chg="del">
          <ac:chgData name="Park sara" userId="256015b203ef4bcb" providerId="LiveId" clId="{4B56C5BE-8FFB-43DE-A887-2A4EC3250772}" dt="2023-01-27T09:59:13.994" v="8" actId="478"/>
          <ac:spMkLst>
            <pc:docMk/>
            <pc:sldMk cId="3964332312" sldId="372"/>
            <ac:spMk id="11" creationId="{00000000-0000-0000-0000-000000000000}"/>
          </ac:spMkLst>
        </pc:spChg>
        <pc:spChg chg="mod">
          <ac:chgData name="Park sara" userId="256015b203ef4bcb" providerId="LiveId" clId="{4B56C5BE-8FFB-43DE-A887-2A4EC3250772}" dt="2023-01-27T09:59:20.794" v="10"/>
          <ac:spMkLst>
            <pc:docMk/>
            <pc:sldMk cId="3964332312" sldId="372"/>
            <ac:spMk id="15" creationId="{AB943B26-AAFC-4B9B-A26E-FD2EE418559F}"/>
          </ac:spMkLst>
        </pc:spChg>
        <pc:spChg chg="mod">
          <ac:chgData name="Park sara" userId="256015b203ef4bcb" providerId="LiveId" clId="{4B56C5BE-8FFB-43DE-A887-2A4EC3250772}" dt="2023-01-27T10:00:03.785" v="18" actId="20577"/>
          <ac:spMkLst>
            <pc:docMk/>
            <pc:sldMk cId="3964332312" sldId="372"/>
            <ac:spMk id="16" creationId="{FFC1E878-3091-48AB-A8CC-73DEF0B28A76}"/>
          </ac:spMkLst>
        </pc:spChg>
        <pc:spChg chg="mod">
          <ac:chgData name="Park sara" userId="256015b203ef4bcb" providerId="LiveId" clId="{4B56C5BE-8FFB-43DE-A887-2A4EC3250772}" dt="2023-01-27T09:59:20.794" v="10"/>
          <ac:spMkLst>
            <pc:docMk/>
            <pc:sldMk cId="3964332312" sldId="372"/>
            <ac:spMk id="17" creationId="{F36FF2C8-48C8-4830-9847-711BF3ACD39C}"/>
          </ac:spMkLst>
        </pc:spChg>
        <pc:grpChg chg="add mod">
          <ac:chgData name="Park sara" userId="256015b203ef4bcb" providerId="LiveId" clId="{4B56C5BE-8FFB-43DE-A887-2A4EC3250772}" dt="2023-01-27T09:59:20.794" v="10"/>
          <ac:grpSpMkLst>
            <pc:docMk/>
            <pc:sldMk cId="3964332312" sldId="372"/>
            <ac:grpSpMk id="9" creationId="{93492796-4891-45E0-9468-6CAFBF0D0640}"/>
          </ac:grpSpMkLst>
        </pc:grpChg>
        <pc:cxnChg chg="del">
          <ac:chgData name="Park sara" userId="256015b203ef4bcb" providerId="LiveId" clId="{4B56C5BE-8FFB-43DE-A887-2A4EC3250772}" dt="2023-01-27T09:59:13.994" v="8" actId="478"/>
          <ac:cxnSpMkLst>
            <pc:docMk/>
            <pc:sldMk cId="3964332312" sldId="372"/>
            <ac:cxnSpMk id="10" creationId="{00000000-0000-0000-0000-000000000000}"/>
          </ac:cxnSpMkLst>
        </pc:cxnChg>
        <pc:cxnChg chg="mod">
          <ac:chgData name="Park sara" userId="256015b203ef4bcb" providerId="LiveId" clId="{4B56C5BE-8FFB-43DE-A887-2A4EC3250772}" dt="2023-01-27T09:59:20.794" v="10"/>
          <ac:cxnSpMkLst>
            <pc:docMk/>
            <pc:sldMk cId="3964332312" sldId="372"/>
            <ac:cxnSpMk id="14" creationId="{F20DE328-FD8A-4B50-A42F-24B40A55CED7}"/>
          </ac:cxnSpMkLst>
        </pc:cxnChg>
      </pc:sldChg>
      <pc:sldChg chg="addSp delSp modSp mod">
        <pc:chgData name="Park sara" userId="256015b203ef4bcb" providerId="LiveId" clId="{4B56C5BE-8FFB-43DE-A887-2A4EC3250772}" dt="2023-01-27T09:59:56.194" v="14" actId="20577"/>
        <pc:sldMkLst>
          <pc:docMk/>
          <pc:sldMk cId="2523549431" sldId="380"/>
        </pc:sldMkLst>
        <pc:spChg chg="mod">
          <ac:chgData name="Park sara" userId="256015b203ef4bcb" providerId="LiveId" clId="{4B56C5BE-8FFB-43DE-A887-2A4EC3250772}" dt="2022-01-06T06:37:00.824" v="3" actId="20577"/>
          <ac:spMkLst>
            <pc:docMk/>
            <pc:sldMk cId="2523549431" sldId="380"/>
            <ac:spMk id="17" creationId="{00000000-0000-0000-0000-000000000000}"/>
          </ac:spMkLst>
        </pc:spChg>
        <pc:spChg chg="mod">
          <ac:chgData name="Park sara" userId="256015b203ef4bcb" providerId="LiveId" clId="{4B56C5BE-8FFB-43DE-A887-2A4EC3250772}" dt="2023-01-27T09:59:52.735" v="13"/>
          <ac:spMkLst>
            <pc:docMk/>
            <pc:sldMk cId="2523549431" sldId="380"/>
            <ac:spMk id="20" creationId="{9A748CED-A4A2-4F29-9BAB-033F4842E841}"/>
          </ac:spMkLst>
        </pc:spChg>
        <pc:spChg chg="mod">
          <ac:chgData name="Park sara" userId="256015b203ef4bcb" providerId="LiveId" clId="{4B56C5BE-8FFB-43DE-A887-2A4EC3250772}" dt="2023-01-27T09:59:56.194" v="14" actId="20577"/>
          <ac:spMkLst>
            <pc:docMk/>
            <pc:sldMk cId="2523549431" sldId="380"/>
            <ac:spMk id="21" creationId="{C2724A2F-12F7-475F-AB9C-79C5FF5BC0AE}"/>
          </ac:spMkLst>
        </pc:spChg>
        <pc:spChg chg="mod">
          <ac:chgData name="Park sara" userId="256015b203ef4bcb" providerId="LiveId" clId="{4B56C5BE-8FFB-43DE-A887-2A4EC3250772}" dt="2023-01-27T09:59:52.735" v="13"/>
          <ac:spMkLst>
            <pc:docMk/>
            <pc:sldMk cId="2523549431" sldId="380"/>
            <ac:spMk id="22" creationId="{0DFFDD61-D360-420E-894C-91801DCC8B17}"/>
          </ac:spMkLst>
        </pc:spChg>
        <pc:grpChg chg="add mod">
          <ac:chgData name="Park sara" userId="256015b203ef4bcb" providerId="LiveId" clId="{4B56C5BE-8FFB-43DE-A887-2A4EC3250772}" dt="2023-01-27T09:59:52.735" v="13"/>
          <ac:grpSpMkLst>
            <pc:docMk/>
            <pc:sldMk cId="2523549431" sldId="380"/>
            <ac:grpSpMk id="11" creationId="{F40506D5-8732-4850-86B2-7E41DD1CB86F}"/>
          </ac:grpSpMkLst>
        </pc:grpChg>
        <pc:grpChg chg="del">
          <ac:chgData name="Park sara" userId="256015b203ef4bcb" providerId="LiveId" clId="{4B56C5BE-8FFB-43DE-A887-2A4EC3250772}" dt="2023-01-27T09:59:19.177" v="9" actId="21"/>
          <ac:grpSpMkLst>
            <pc:docMk/>
            <pc:sldMk cId="2523549431" sldId="380"/>
            <ac:grpSpMk id="14" creationId="{00000000-0000-0000-0000-000000000000}"/>
          </ac:grpSpMkLst>
        </pc:grpChg>
        <pc:cxnChg chg="mod">
          <ac:chgData name="Park sara" userId="256015b203ef4bcb" providerId="LiveId" clId="{4B56C5BE-8FFB-43DE-A887-2A4EC3250772}" dt="2023-01-27T09:59:52.735" v="13"/>
          <ac:cxnSpMkLst>
            <pc:docMk/>
            <pc:sldMk cId="2523549431" sldId="380"/>
            <ac:cxnSpMk id="19" creationId="{5D4E3DE0-6C30-495B-8710-A394BE0D3F11}"/>
          </ac:cxnSpMkLst>
        </pc:cxnChg>
      </pc:sldChg>
      <pc:sldChg chg="modSp mod">
        <pc:chgData name="Park sara" userId="256015b203ef4bcb" providerId="LiveId" clId="{4B56C5BE-8FFB-43DE-A887-2A4EC3250772}" dt="2023-01-27T10:00:00.115" v="16" actId="20577"/>
        <pc:sldMkLst>
          <pc:docMk/>
          <pc:sldMk cId="1689496135" sldId="404"/>
        </pc:sldMkLst>
        <pc:spChg chg="mod">
          <ac:chgData name="Park sara" userId="256015b203ef4bcb" providerId="LiveId" clId="{4B56C5BE-8FFB-43DE-A887-2A4EC3250772}" dt="2023-01-27T10:00:00.115" v="16" actId="20577"/>
          <ac:spMkLst>
            <pc:docMk/>
            <pc:sldMk cId="1689496135" sldId="404"/>
            <ac:spMk id="12" creationId="{00000000-0000-0000-0000-000000000000}"/>
          </ac:spMkLst>
        </pc:spChg>
      </pc:sldChg>
      <pc:sldChg chg="addSp delSp modSp mod">
        <pc:chgData name="Park sara" userId="256015b203ef4bcb" providerId="LiveId" clId="{4B56C5BE-8FFB-43DE-A887-2A4EC3250772}" dt="2023-01-27T10:01:38.656" v="22"/>
        <pc:sldMkLst>
          <pc:docMk/>
          <pc:sldMk cId="2214089472" sldId="414"/>
        </pc:sldMkLst>
        <pc:spChg chg="del">
          <ac:chgData name="Park sara" userId="256015b203ef4bcb" providerId="LiveId" clId="{4B56C5BE-8FFB-43DE-A887-2A4EC3250772}" dt="2023-01-27T10:01:30.673" v="21" actId="478"/>
          <ac:spMkLst>
            <pc:docMk/>
            <pc:sldMk cId="2214089472" sldId="414"/>
            <ac:spMk id="9" creationId="{00000000-0000-0000-0000-000000000000}"/>
          </ac:spMkLst>
        </pc:spChg>
        <pc:spChg chg="del">
          <ac:chgData name="Park sara" userId="256015b203ef4bcb" providerId="LiveId" clId="{4B56C5BE-8FFB-43DE-A887-2A4EC3250772}" dt="2023-01-27T10:01:30.673" v="21" actId="478"/>
          <ac:spMkLst>
            <pc:docMk/>
            <pc:sldMk cId="2214089472" sldId="414"/>
            <ac:spMk id="11" creationId="{00000000-0000-0000-0000-000000000000}"/>
          </ac:spMkLst>
        </pc:spChg>
        <pc:spChg chg="mod">
          <ac:chgData name="Park sara" userId="256015b203ef4bcb" providerId="LiveId" clId="{4B56C5BE-8FFB-43DE-A887-2A4EC3250772}" dt="2023-01-27T10:01:38.656" v="22"/>
          <ac:spMkLst>
            <pc:docMk/>
            <pc:sldMk cId="2214089472" sldId="414"/>
            <ac:spMk id="16" creationId="{E8C759A3-FE01-471C-9E06-80E33A74C2DC}"/>
          </ac:spMkLst>
        </pc:spChg>
        <pc:spChg chg="mod">
          <ac:chgData name="Park sara" userId="256015b203ef4bcb" providerId="LiveId" clId="{4B56C5BE-8FFB-43DE-A887-2A4EC3250772}" dt="2023-01-27T10:01:38.656" v="22"/>
          <ac:spMkLst>
            <pc:docMk/>
            <pc:sldMk cId="2214089472" sldId="414"/>
            <ac:spMk id="17" creationId="{DD8E23AC-30D2-42D8-8E3C-9C088EC50730}"/>
          </ac:spMkLst>
        </pc:spChg>
        <pc:spChg chg="mod">
          <ac:chgData name="Park sara" userId="256015b203ef4bcb" providerId="LiveId" clId="{4B56C5BE-8FFB-43DE-A887-2A4EC3250772}" dt="2023-01-27T10:01:38.656" v="22"/>
          <ac:spMkLst>
            <pc:docMk/>
            <pc:sldMk cId="2214089472" sldId="414"/>
            <ac:spMk id="18" creationId="{C80EF097-BD80-4DF4-BC1B-4A01F04D8D0F}"/>
          </ac:spMkLst>
        </pc:spChg>
        <pc:grpChg chg="add mod">
          <ac:chgData name="Park sara" userId="256015b203ef4bcb" providerId="LiveId" clId="{4B56C5BE-8FFB-43DE-A887-2A4EC3250772}" dt="2023-01-27T10:01:38.656" v="22"/>
          <ac:grpSpMkLst>
            <pc:docMk/>
            <pc:sldMk cId="2214089472" sldId="414"/>
            <ac:grpSpMk id="14" creationId="{70B39EA8-08CA-43E7-A437-A34F2E248C9B}"/>
          </ac:grpSpMkLst>
        </pc:grpChg>
        <pc:cxnChg chg="del">
          <ac:chgData name="Park sara" userId="256015b203ef4bcb" providerId="LiveId" clId="{4B56C5BE-8FFB-43DE-A887-2A4EC3250772}" dt="2023-01-27T10:01:30.673" v="21" actId="478"/>
          <ac:cxnSpMkLst>
            <pc:docMk/>
            <pc:sldMk cId="2214089472" sldId="414"/>
            <ac:cxnSpMk id="10" creationId="{00000000-0000-0000-0000-000000000000}"/>
          </ac:cxnSpMkLst>
        </pc:cxnChg>
        <pc:cxnChg chg="mod">
          <ac:chgData name="Park sara" userId="256015b203ef4bcb" providerId="LiveId" clId="{4B56C5BE-8FFB-43DE-A887-2A4EC3250772}" dt="2023-01-27T10:01:38.656" v="22"/>
          <ac:cxnSpMkLst>
            <pc:docMk/>
            <pc:sldMk cId="2214089472" sldId="414"/>
            <ac:cxnSpMk id="15" creationId="{6C183FD3-CF25-49F1-8360-8E8864680CB8}"/>
          </ac:cxnSpMkLst>
        </pc:cxnChg>
      </pc:sldChg>
      <pc:sldChg chg="addSp delSp modSp mod">
        <pc:chgData name="Park sara" userId="256015b203ef4bcb" providerId="LiveId" clId="{4B56C5BE-8FFB-43DE-A887-2A4EC3250772}" dt="2023-01-27T10:00:08.733" v="20" actId="20577"/>
        <pc:sldMkLst>
          <pc:docMk/>
          <pc:sldMk cId="3165912658" sldId="521"/>
        </pc:sldMkLst>
        <pc:spChg chg="mod">
          <ac:chgData name="Park sara" userId="256015b203ef4bcb" providerId="LiveId" clId="{4B56C5BE-8FFB-43DE-A887-2A4EC3250772}" dt="2023-01-27T09:59:49.809" v="12"/>
          <ac:spMkLst>
            <pc:docMk/>
            <pc:sldMk cId="3165912658" sldId="521"/>
            <ac:spMk id="12" creationId="{1E20D3B0-8732-459A-9839-1C51DE07527E}"/>
          </ac:spMkLst>
        </pc:spChg>
        <pc:spChg chg="mod">
          <ac:chgData name="Park sara" userId="256015b203ef4bcb" providerId="LiveId" clId="{4B56C5BE-8FFB-43DE-A887-2A4EC3250772}" dt="2023-01-27T10:00:08.733" v="20" actId="20577"/>
          <ac:spMkLst>
            <pc:docMk/>
            <pc:sldMk cId="3165912658" sldId="521"/>
            <ac:spMk id="14" creationId="{E56ED50D-33A9-4E0F-8E1D-366C0F897E74}"/>
          </ac:spMkLst>
        </pc:spChg>
        <pc:spChg chg="mod">
          <ac:chgData name="Park sara" userId="256015b203ef4bcb" providerId="LiveId" clId="{4B56C5BE-8FFB-43DE-A887-2A4EC3250772}" dt="2023-01-27T09:59:49.809" v="12"/>
          <ac:spMkLst>
            <pc:docMk/>
            <pc:sldMk cId="3165912658" sldId="521"/>
            <ac:spMk id="15" creationId="{CFA503AC-EC0B-4F98-BE38-ADB04F37484A}"/>
          </ac:spMkLst>
        </pc:spChg>
        <pc:spChg chg="del">
          <ac:chgData name="Park sara" userId="256015b203ef4bcb" providerId="LiveId" clId="{4B56C5BE-8FFB-43DE-A887-2A4EC3250772}" dt="2023-01-27T09:59:42.825" v="11" actId="478"/>
          <ac:spMkLst>
            <pc:docMk/>
            <pc:sldMk cId="3165912658" sldId="521"/>
            <ac:spMk id="17" creationId="{00000000-0000-0000-0000-000000000000}"/>
          </ac:spMkLst>
        </pc:spChg>
        <pc:spChg chg="del">
          <ac:chgData name="Park sara" userId="256015b203ef4bcb" providerId="LiveId" clId="{4B56C5BE-8FFB-43DE-A887-2A4EC3250772}" dt="2023-01-27T09:59:42.825" v="11" actId="478"/>
          <ac:spMkLst>
            <pc:docMk/>
            <pc:sldMk cId="3165912658" sldId="521"/>
            <ac:spMk id="22" creationId="{00000000-0000-0000-0000-000000000000}"/>
          </ac:spMkLst>
        </pc:spChg>
        <pc:grpChg chg="add mod">
          <ac:chgData name="Park sara" userId="256015b203ef4bcb" providerId="LiveId" clId="{4B56C5BE-8FFB-43DE-A887-2A4EC3250772}" dt="2023-01-27T09:59:49.809" v="12"/>
          <ac:grpSpMkLst>
            <pc:docMk/>
            <pc:sldMk cId="3165912658" sldId="521"/>
            <ac:grpSpMk id="10" creationId="{EE9316F1-42C0-479A-902A-4917C70A4A51}"/>
          </ac:grpSpMkLst>
        </pc:grpChg>
        <pc:cxnChg chg="mod">
          <ac:chgData name="Park sara" userId="256015b203ef4bcb" providerId="LiveId" clId="{4B56C5BE-8FFB-43DE-A887-2A4EC3250772}" dt="2023-01-27T09:59:49.809" v="12"/>
          <ac:cxnSpMkLst>
            <pc:docMk/>
            <pc:sldMk cId="3165912658" sldId="521"/>
            <ac:cxnSpMk id="11" creationId="{0CF0C2A3-BFE8-4081-B623-8B031CC9DD1B}"/>
          </ac:cxnSpMkLst>
        </pc:cxnChg>
        <pc:cxnChg chg="del">
          <ac:chgData name="Park sara" userId="256015b203ef4bcb" providerId="LiveId" clId="{4B56C5BE-8FFB-43DE-A887-2A4EC3250772}" dt="2023-01-27T09:59:42.825" v="11" actId="478"/>
          <ac:cxnSpMkLst>
            <pc:docMk/>
            <pc:sldMk cId="3165912658" sldId="521"/>
            <ac:cxnSpMk id="19" creationId="{00000000-0000-0000-0000-000000000000}"/>
          </ac:cxnSpMkLst>
        </pc:cxnChg>
      </pc:sldChg>
      <pc:sldChg chg="addSp delSp modSp mod">
        <pc:chgData name="Park sara" userId="256015b203ef4bcb" providerId="LiveId" clId="{4B56C5BE-8FFB-43DE-A887-2A4EC3250772}" dt="2023-01-27T10:02:10.436" v="24"/>
        <pc:sldMkLst>
          <pc:docMk/>
          <pc:sldMk cId="3489825189" sldId="522"/>
        </pc:sldMkLst>
        <pc:spChg chg="mod">
          <ac:chgData name="Park sara" userId="256015b203ef4bcb" providerId="LiveId" clId="{4B56C5BE-8FFB-43DE-A887-2A4EC3250772}" dt="2023-01-27T10:02:10.436" v="24"/>
          <ac:spMkLst>
            <pc:docMk/>
            <pc:sldMk cId="3489825189" sldId="522"/>
            <ac:spMk id="12" creationId="{2BD73052-EC96-4282-A3AA-179A7B82ABDC}"/>
          </ac:spMkLst>
        </pc:spChg>
        <pc:spChg chg="mod">
          <ac:chgData name="Park sara" userId="256015b203ef4bcb" providerId="LiveId" clId="{4B56C5BE-8FFB-43DE-A887-2A4EC3250772}" dt="2023-01-27T10:02:10.436" v="24"/>
          <ac:spMkLst>
            <pc:docMk/>
            <pc:sldMk cId="3489825189" sldId="522"/>
            <ac:spMk id="14" creationId="{303F893C-2174-42B7-9305-F68D04CB9870}"/>
          </ac:spMkLst>
        </pc:spChg>
        <pc:spChg chg="mod">
          <ac:chgData name="Park sara" userId="256015b203ef4bcb" providerId="LiveId" clId="{4B56C5BE-8FFB-43DE-A887-2A4EC3250772}" dt="2023-01-27T10:02:10.436" v="24"/>
          <ac:spMkLst>
            <pc:docMk/>
            <pc:sldMk cId="3489825189" sldId="522"/>
            <ac:spMk id="15" creationId="{0105E75A-E50A-4960-90AD-618A5EA129EB}"/>
          </ac:spMkLst>
        </pc:spChg>
        <pc:spChg chg="del">
          <ac:chgData name="Park sara" userId="256015b203ef4bcb" providerId="LiveId" clId="{4B56C5BE-8FFB-43DE-A887-2A4EC3250772}" dt="2023-01-27T10:02:03.516" v="23" actId="478"/>
          <ac:spMkLst>
            <pc:docMk/>
            <pc:sldMk cId="3489825189" sldId="522"/>
            <ac:spMk id="17" creationId="{00000000-0000-0000-0000-000000000000}"/>
          </ac:spMkLst>
        </pc:spChg>
        <pc:spChg chg="del">
          <ac:chgData name="Park sara" userId="256015b203ef4bcb" providerId="LiveId" clId="{4B56C5BE-8FFB-43DE-A887-2A4EC3250772}" dt="2023-01-27T10:02:03.516" v="23" actId="478"/>
          <ac:spMkLst>
            <pc:docMk/>
            <pc:sldMk cId="3489825189" sldId="522"/>
            <ac:spMk id="22" creationId="{00000000-0000-0000-0000-000000000000}"/>
          </ac:spMkLst>
        </pc:spChg>
        <pc:grpChg chg="add mod">
          <ac:chgData name="Park sara" userId="256015b203ef4bcb" providerId="LiveId" clId="{4B56C5BE-8FFB-43DE-A887-2A4EC3250772}" dt="2023-01-27T10:02:10.436" v="24"/>
          <ac:grpSpMkLst>
            <pc:docMk/>
            <pc:sldMk cId="3489825189" sldId="522"/>
            <ac:grpSpMk id="10" creationId="{A348F4F0-AB57-4C7A-972F-F66D40E7DD7D}"/>
          </ac:grpSpMkLst>
        </pc:grpChg>
        <pc:cxnChg chg="mod">
          <ac:chgData name="Park sara" userId="256015b203ef4bcb" providerId="LiveId" clId="{4B56C5BE-8FFB-43DE-A887-2A4EC3250772}" dt="2023-01-27T10:02:10.436" v="24"/>
          <ac:cxnSpMkLst>
            <pc:docMk/>
            <pc:sldMk cId="3489825189" sldId="522"/>
            <ac:cxnSpMk id="11" creationId="{8E29FA0B-121F-4121-BFF3-3674220E6675}"/>
          </ac:cxnSpMkLst>
        </pc:cxnChg>
        <pc:cxnChg chg="del">
          <ac:chgData name="Park sara" userId="256015b203ef4bcb" providerId="LiveId" clId="{4B56C5BE-8FFB-43DE-A887-2A4EC3250772}" dt="2023-01-27T10:02:03.516" v="23" actId="478"/>
          <ac:cxnSpMkLst>
            <pc:docMk/>
            <pc:sldMk cId="3489825189" sldId="522"/>
            <ac:cxnSpMk id="19" creationId="{00000000-0000-0000-0000-000000000000}"/>
          </ac:cxnSpMkLst>
        </pc:cxnChg>
      </pc:sldChg>
      <pc:sldChg chg="addSp delSp modSp mod">
        <pc:chgData name="Park sara" userId="256015b203ef4bcb" providerId="LiveId" clId="{4B56C5BE-8FFB-43DE-A887-2A4EC3250772}" dt="2023-01-27T10:02:54.825" v="28"/>
        <pc:sldMkLst>
          <pc:docMk/>
          <pc:sldMk cId="335615546" sldId="523"/>
        </pc:sldMkLst>
        <pc:spChg chg="mod">
          <ac:chgData name="Park sara" userId="256015b203ef4bcb" providerId="LiveId" clId="{4B56C5BE-8FFB-43DE-A887-2A4EC3250772}" dt="2023-01-27T10:02:54.825" v="28"/>
          <ac:spMkLst>
            <pc:docMk/>
            <pc:sldMk cId="335615546" sldId="523"/>
            <ac:spMk id="12" creationId="{8653BA6E-45CF-42EA-9F3B-FF592902DC9B}"/>
          </ac:spMkLst>
        </pc:spChg>
        <pc:spChg chg="mod">
          <ac:chgData name="Park sara" userId="256015b203ef4bcb" providerId="LiveId" clId="{4B56C5BE-8FFB-43DE-A887-2A4EC3250772}" dt="2023-01-27T10:02:54.825" v="28"/>
          <ac:spMkLst>
            <pc:docMk/>
            <pc:sldMk cId="335615546" sldId="523"/>
            <ac:spMk id="14" creationId="{FB118B5B-F1FB-4AB1-A0A8-79510EDFF2F0}"/>
          </ac:spMkLst>
        </pc:spChg>
        <pc:spChg chg="mod">
          <ac:chgData name="Park sara" userId="256015b203ef4bcb" providerId="LiveId" clId="{4B56C5BE-8FFB-43DE-A887-2A4EC3250772}" dt="2023-01-27T10:02:54.825" v="28"/>
          <ac:spMkLst>
            <pc:docMk/>
            <pc:sldMk cId="335615546" sldId="523"/>
            <ac:spMk id="15" creationId="{5A602FEC-C544-41C5-87DD-0C4F78E4404A}"/>
          </ac:spMkLst>
        </pc:spChg>
        <pc:spChg chg="del">
          <ac:chgData name="Park sara" userId="256015b203ef4bcb" providerId="LiveId" clId="{4B56C5BE-8FFB-43DE-A887-2A4EC3250772}" dt="2023-01-27T10:02:42.795" v="25" actId="478"/>
          <ac:spMkLst>
            <pc:docMk/>
            <pc:sldMk cId="335615546" sldId="523"/>
            <ac:spMk id="17" creationId="{00000000-0000-0000-0000-000000000000}"/>
          </ac:spMkLst>
        </pc:spChg>
        <pc:spChg chg="del">
          <ac:chgData name="Park sara" userId="256015b203ef4bcb" providerId="LiveId" clId="{4B56C5BE-8FFB-43DE-A887-2A4EC3250772}" dt="2023-01-27T10:02:42.795" v="25" actId="478"/>
          <ac:spMkLst>
            <pc:docMk/>
            <pc:sldMk cId="335615546" sldId="523"/>
            <ac:spMk id="22" creationId="{00000000-0000-0000-0000-000000000000}"/>
          </ac:spMkLst>
        </pc:spChg>
        <pc:grpChg chg="add mod">
          <ac:chgData name="Park sara" userId="256015b203ef4bcb" providerId="LiveId" clId="{4B56C5BE-8FFB-43DE-A887-2A4EC3250772}" dt="2023-01-27T10:02:54.825" v="28"/>
          <ac:grpSpMkLst>
            <pc:docMk/>
            <pc:sldMk cId="335615546" sldId="523"/>
            <ac:grpSpMk id="10" creationId="{0ACCBDAD-70AB-472C-90E7-D0DDD94C0641}"/>
          </ac:grpSpMkLst>
        </pc:grpChg>
        <pc:cxnChg chg="mod">
          <ac:chgData name="Park sara" userId="256015b203ef4bcb" providerId="LiveId" clId="{4B56C5BE-8FFB-43DE-A887-2A4EC3250772}" dt="2023-01-27T10:02:54.825" v="28"/>
          <ac:cxnSpMkLst>
            <pc:docMk/>
            <pc:sldMk cId="335615546" sldId="523"/>
            <ac:cxnSpMk id="11" creationId="{F50E6D79-46CD-4F46-88F6-7893638EA1B3}"/>
          </ac:cxnSpMkLst>
        </pc:cxnChg>
        <pc:cxnChg chg="del">
          <ac:chgData name="Park sara" userId="256015b203ef4bcb" providerId="LiveId" clId="{4B56C5BE-8FFB-43DE-A887-2A4EC3250772}" dt="2023-01-27T10:02:42.795" v="25" actId="478"/>
          <ac:cxnSpMkLst>
            <pc:docMk/>
            <pc:sldMk cId="335615546" sldId="523"/>
            <ac:cxnSpMk id="19" creationId="{00000000-0000-0000-0000-000000000000}"/>
          </ac:cxnSpMkLst>
        </pc:cxnChg>
      </pc:sldChg>
      <pc:sldChg chg="add del">
        <pc:chgData name="Park sara" userId="256015b203ef4bcb" providerId="LiveId" clId="{4B56C5BE-8FFB-43DE-A887-2A4EC3250772}" dt="2023-01-27T10:02:47.349" v="27"/>
        <pc:sldMkLst>
          <pc:docMk/>
          <pc:sldMk cId="3129967948" sldId="5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0475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80E46-7273-814D-999D-097F9042F334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663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3664"/>
            <a:ext cx="2950475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3664"/>
            <a:ext cx="2950475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7BB1-061C-E44F-9342-29E143338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2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3212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85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F435C-0942-40EE-A724-9DA0E703253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710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55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3212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03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3212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67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3212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09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3212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3212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2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ü"/>
            </a:pPr>
            <a:endParaRPr lang="ko-KR" altLang="en-US" sz="1000" b="1" dirty="0">
              <a:solidFill>
                <a:schemeClr val="accent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C111-6008-42F8-A51E-B624ECADC23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55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002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2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2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CCBC8-0CAA-4318-8440-C6E77A731D2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2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F435C-0942-40EE-A724-9DA0E703253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2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428497" y="404664"/>
            <a:ext cx="912701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6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CC57-350F-41AB-8437-8CEB8A8D812E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C9B0-A846-4796-B38F-B33A5E444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4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333226" y="6515846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3BB12BC-9D34-4146-A949-3BFCA10662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53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741" y="295904"/>
            <a:ext cx="8915400" cy="56533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333226" y="6515846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05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3BB12BC-9D34-4146-A949-3BFCA10662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3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62524" y="476672"/>
            <a:ext cx="7410823" cy="50891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82870" y="6520260"/>
            <a:ext cx="2311400" cy="365125"/>
          </a:xfrm>
          <a:prstGeom prst="rect">
            <a:avLst/>
          </a:prstGeom>
        </p:spPr>
        <p:txBody>
          <a:bodyPr/>
          <a:lstStyle>
            <a:lvl1pPr algn="ctr">
              <a:defRPr sz="900"/>
            </a:lvl1pPr>
          </a:lstStyle>
          <a:p>
            <a:fld id="{42238B37-AEE2-462B-B908-4FD6F9810C0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1093922"/>
            <a:ext cx="7917329" cy="0"/>
          </a:xfrm>
          <a:prstGeom prst="line">
            <a:avLst/>
          </a:prstGeom>
          <a:ln>
            <a:solidFill>
              <a:srgbClr val="009E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 userDrawn="1"/>
        </p:nvGrpSpPr>
        <p:grpSpPr>
          <a:xfrm>
            <a:off x="0" y="0"/>
            <a:ext cx="8229364" cy="188640"/>
            <a:chOff x="0" y="0"/>
            <a:chExt cx="7596336" cy="188640"/>
          </a:xfrm>
        </p:grpSpPr>
        <p:sp>
          <p:nvSpPr>
            <p:cNvPr id="11" name="사다리꼴 10"/>
            <p:cNvSpPr/>
            <p:nvPr userDrawn="1"/>
          </p:nvSpPr>
          <p:spPr>
            <a:xfrm flipV="1">
              <a:off x="2483768" y="0"/>
              <a:ext cx="5112568" cy="188640"/>
            </a:xfrm>
            <a:prstGeom prst="trapezoid">
              <a:avLst>
                <a:gd name="adj" fmla="val 39021"/>
              </a:avLst>
            </a:prstGeom>
            <a:solidFill>
              <a:srgbClr val="00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0" y="0"/>
              <a:ext cx="2843808" cy="188640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1" hangingPunct="1"/>
              <a:endPara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3" name="그림 12" descr="LOGO_FULL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45088" y="177405"/>
            <a:ext cx="1404155" cy="889154"/>
          </a:xfrm>
          <a:prstGeom prst="rect">
            <a:avLst/>
          </a:prstGeom>
        </p:spPr>
      </p:pic>
      <p:grpSp>
        <p:nvGrpSpPr>
          <p:cNvPr id="15" name="그룹 14"/>
          <p:cNvGrpSpPr/>
          <p:nvPr userDrawn="1"/>
        </p:nvGrpSpPr>
        <p:grpSpPr>
          <a:xfrm rot="10800000">
            <a:off x="5343042" y="6669360"/>
            <a:ext cx="4562957" cy="188640"/>
            <a:chOff x="2951776" y="0"/>
            <a:chExt cx="4499993" cy="188640"/>
          </a:xfrm>
        </p:grpSpPr>
        <p:sp>
          <p:nvSpPr>
            <p:cNvPr id="16" name="사다리꼴 15"/>
            <p:cNvSpPr/>
            <p:nvPr userDrawn="1"/>
          </p:nvSpPr>
          <p:spPr>
            <a:xfrm flipV="1">
              <a:off x="2953364" y="0"/>
              <a:ext cx="4498405" cy="188640"/>
            </a:xfrm>
            <a:prstGeom prst="trapezoid">
              <a:avLst>
                <a:gd name="adj" fmla="val 390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951776" y="0"/>
              <a:ext cx="1259632" cy="18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1" hangingPunct="1"/>
              <a:endPara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90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61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BB12BC-9D34-4146-A949-3BFCA10662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88863" y="304801"/>
            <a:ext cx="9321801" cy="6211046"/>
          </a:xfrm>
          <a:prstGeom prst="roundRect">
            <a:avLst>
              <a:gd name="adj" fmla="val 0"/>
            </a:avLst>
          </a:prstGeom>
          <a:solidFill>
            <a:srgbClr val="DAE4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32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BB12BC-9D34-4146-A949-3BFCA10662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288863" y="304801"/>
            <a:ext cx="9321801" cy="6211046"/>
          </a:xfrm>
          <a:prstGeom prst="roundRect">
            <a:avLst>
              <a:gd name="adj" fmla="val 0"/>
            </a:avLst>
          </a:prstGeom>
          <a:solidFill>
            <a:srgbClr val="DAE4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2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 userDrawn="1"/>
        </p:nvSpPr>
        <p:spPr>
          <a:xfrm>
            <a:off x="288863" y="304801"/>
            <a:ext cx="9321801" cy="6211046"/>
          </a:xfrm>
          <a:prstGeom prst="roundRect">
            <a:avLst>
              <a:gd name="adj" fmla="val 0"/>
            </a:avLst>
          </a:prstGeom>
          <a:solidFill>
            <a:srgbClr val="DAE4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3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28498" y="476672"/>
            <a:ext cx="7644849" cy="508918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00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8" name="직선 연결선 7"/>
          <p:cNvCxnSpPr>
            <a:cxnSpLocks/>
          </p:cNvCxnSpPr>
          <p:nvPr userDrawn="1"/>
        </p:nvCxnSpPr>
        <p:spPr>
          <a:xfrm>
            <a:off x="1" y="1093922"/>
            <a:ext cx="9904389" cy="0"/>
          </a:xfrm>
          <a:prstGeom prst="line">
            <a:avLst/>
          </a:prstGeom>
          <a:ln>
            <a:solidFill>
              <a:srgbClr val="009E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 userDrawn="1"/>
        </p:nvGrpSpPr>
        <p:grpSpPr>
          <a:xfrm>
            <a:off x="0" y="0"/>
            <a:ext cx="8229364" cy="188640"/>
            <a:chOff x="0" y="0"/>
            <a:chExt cx="7596336" cy="188640"/>
          </a:xfrm>
        </p:grpSpPr>
        <p:sp>
          <p:nvSpPr>
            <p:cNvPr id="11" name="사다리꼴 10"/>
            <p:cNvSpPr/>
            <p:nvPr userDrawn="1"/>
          </p:nvSpPr>
          <p:spPr>
            <a:xfrm flipV="1">
              <a:off x="2483768" y="0"/>
              <a:ext cx="5112568" cy="188640"/>
            </a:xfrm>
            <a:prstGeom prst="trapezoid">
              <a:avLst>
                <a:gd name="adj" fmla="val 39021"/>
              </a:avLst>
            </a:prstGeom>
            <a:solidFill>
              <a:srgbClr val="00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0" y="0"/>
              <a:ext cx="2843808" cy="188640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1" hangingPunct="1"/>
              <a:endPara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그룹 14"/>
          <p:cNvGrpSpPr/>
          <p:nvPr userDrawn="1"/>
        </p:nvGrpSpPr>
        <p:grpSpPr>
          <a:xfrm rot="10800000">
            <a:off x="5343042" y="6669360"/>
            <a:ext cx="4562957" cy="188640"/>
            <a:chOff x="2951776" y="0"/>
            <a:chExt cx="4499993" cy="188640"/>
          </a:xfrm>
        </p:grpSpPr>
        <p:sp>
          <p:nvSpPr>
            <p:cNvPr id="16" name="사다리꼴 15"/>
            <p:cNvSpPr/>
            <p:nvPr userDrawn="1"/>
          </p:nvSpPr>
          <p:spPr>
            <a:xfrm flipV="1">
              <a:off x="2953364" y="0"/>
              <a:ext cx="4498405" cy="188640"/>
            </a:xfrm>
            <a:prstGeom prst="trapezoid">
              <a:avLst>
                <a:gd name="adj" fmla="val 390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951776" y="0"/>
              <a:ext cx="1259632" cy="18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1" hangingPunct="1"/>
              <a:endParaRPr lang="ko-KR" alt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E201B0A-BC55-4A65-931F-9D5F8A5E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0965" y="6592268"/>
            <a:ext cx="922422" cy="365125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2238B37-AEE2-462B-B908-4FD6F9810C00}" type="slidenum">
              <a:rPr lang="ko-KR" altLang="en-US" smtClean="0"/>
              <a:pPr/>
              <a:t>‹#›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09254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287079" y="988828"/>
            <a:ext cx="9324754" cy="55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33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5" r:id="rId2"/>
    <p:sldLayoutId id="2147483699" r:id="rId3"/>
    <p:sldLayoutId id="2147483690" r:id="rId4"/>
    <p:sldLayoutId id="2147483691" r:id="rId5"/>
    <p:sldLayoutId id="2147483697" r:id="rId6"/>
    <p:sldLayoutId id="2147483698" r:id="rId7"/>
    <p:sldLayoutId id="2147483701" r:id="rId8"/>
    <p:sldLayoutId id="2147483702" r:id="rId9"/>
    <p:sldLayoutId id="2147483703" r:id="rId10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" r="7369"/>
          <a:stretch/>
        </p:blipFill>
        <p:spPr>
          <a:xfrm>
            <a:off x="97937" y="65342"/>
            <a:ext cx="9726002" cy="668215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92" y="110504"/>
            <a:ext cx="1872208" cy="172819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0506D5-8732-4850-86B2-7E41DD1CB86F}"/>
              </a:ext>
            </a:extLst>
          </p:cNvPr>
          <p:cNvGrpSpPr/>
          <p:nvPr/>
        </p:nvGrpSpPr>
        <p:grpSpPr>
          <a:xfrm>
            <a:off x="3074928" y="2181312"/>
            <a:ext cx="3672407" cy="2579291"/>
            <a:chOff x="2699792" y="2052359"/>
            <a:chExt cx="3672407" cy="257929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D4E3DE0-6C30-495B-8710-A394BE0D3F11}"/>
                </a:ext>
              </a:extLst>
            </p:cNvPr>
            <p:cNvCxnSpPr/>
            <p:nvPr/>
          </p:nvCxnSpPr>
          <p:spPr>
            <a:xfrm>
              <a:off x="3076449" y="4077108"/>
              <a:ext cx="2919094" cy="0"/>
            </a:xfrm>
            <a:prstGeom prst="line">
              <a:avLst/>
            </a:prstGeom>
            <a:ln>
              <a:solidFill>
                <a:srgbClr val="002060"/>
              </a:solidFill>
            </a:ln>
            <a:effectLst>
              <a:outerShdw dist="12700" dir="5400000" sx="1000" sy="1000" algn="t" rotWithShape="0">
                <a:srgbClr val="00206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748CED-A4A2-4F29-9BAB-033F4842E841}"/>
                </a:ext>
              </a:extLst>
            </p:cNvPr>
            <p:cNvSpPr txBox="1"/>
            <p:nvPr/>
          </p:nvSpPr>
          <p:spPr>
            <a:xfrm>
              <a:off x="2699792" y="2834933"/>
              <a:ext cx="3672407" cy="954107"/>
            </a:xfrm>
            <a:prstGeom prst="rect">
              <a:avLst/>
            </a:prstGeom>
            <a:noFill/>
            <a:effectLst>
              <a:outerShdw blurRad="76200" dist="317500" dir="12600000" sx="87000" sy="87000" algn="ctr" rotWithShape="0">
                <a:srgbClr val="000000">
                  <a:alpha val="21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법인</a:t>
              </a:r>
              <a:r>
                <a:rPr lang="en-US" altLang="ko-KR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&amp;CEO</a:t>
              </a:r>
            </a:p>
            <a:p>
              <a:pPr algn="ctr"/>
              <a:r>
                <a: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종합컨설팅 보고서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724A2F-12F7-475F-AB9C-79C5FF5BC0AE}"/>
                </a:ext>
              </a:extLst>
            </p:cNvPr>
            <p:cNvSpPr txBox="1"/>
            <p:nvPr/>
          </p:nvSpPr>
          <p:spPr>
            <a:xfrm>
              <a:off x="3208056" y="4293096"/>
              <a:ext cx="273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7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July 2023</a:t>
              </a:r>
              <a:endParaRPr lang="ko-KR" altLang="en-US" sz="1600" b="1" spc="-7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FFDD61-D360-420E-894C-91801DCC8B17}"/>
                </a:ext>
              </a:extLst>
            </p:cNvPr>
            <p:cNvSpPr txBox="1"/>
            <p:nvPr/>
          </p:nvSpPr>
          <p:spPr>
            <a:xfrm>
              <a:off x="3131840" y="2052359"/>
              <a:ext cx="2847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주식회사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54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D892583-7002-4B15-9ED6-7A46C3D6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8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7376F19-F599-41FD-A315-976EF6C8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54206F-E08F-4402-BAE8-58D3FEB4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5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2D933A-9563-4B72-A9AE-FAB4055B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EAA304-2552-405A-9788-0AA15BF1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예상퇴직금 및 퇴직소득세 검토 결과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77" y="1272119"/>
            <a:ext cx="8121796" cy="299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86" y="4217556"/>
            <a:ext cx="8083320" cy="205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564601" y="1196752"/>
            <a:ext cx="3900433" cy="539480"/>
            <a:chOff x="3995936" y="1358479"/>
            <a:chExt cx="3600400" cy="539480"/>
          </a:xfrm>
        </p:grpSpPr>
        <p:sp>
          <p:nvSpPr>
            <p:cNvPr id="7" name="TextBox 6"/>
            <p:cNvSpPr txBox="1"/>
            <p:nvPr/>
          </p:nvSpPr>
          <p:spPr>
            <a:xfrm>
              <a:off x="3995936" y="1412776"/>
              <a:ext cx="360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☞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CEO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급여배당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퇴직금 컨설팅 </a:t>
              </a:r>
              <a:r>
                <a:rPr lang="en-US" altLang="ko-KR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ver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6.0 </a:t>
              </a:r>
            </a:p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– 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예상퇴직금 및 퇴직소득세 검토 보고서 </a:t>
              </a:r>
              <a:r>
                <a:rPr lang="ko-KR" altLang="en-US" sz="9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캡처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3997443" y="1358479"/>
              <a:ext cx="2814055" cy="539480"/>
            </a:xfrm>
            <a:prstGeom prst="wedgeRoundRectCallout">
              <a:avLst>
                <a:gd name="adj1" fmla="val -56187"/>
                <a:gd name="adj2" fmla="val 75867"/>
                <a:gd name="adj3" fmla="val 16667"/>
              </a:avLst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422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CEO </a:t>
            </a:r>
            <a:r>
              <a:rPr lang="ko-KR" altLang="en-US" dirty="0"/>
              <a:t>예상 퇴직금 시뮬레이션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4" name="그룹 74"/>
          <p:cNvGrpSpPr>
            <a:grpSpLocks/>
          </p:cNvGrpSpPr>
          <p:nvPr/>
        </p:nvGrpSpPr>
        <p:grpSpPr bwMode="auto">
          <a:xfrm>
            <a:off x="740532" y="1615848"/>
            <a:ext cx="3498515" cy="403227"/>
            <a:chOff x="281283" y="1180991"/>
            <a:chExt cx="3877168" cy="403505"/>
          </a:xfrm>
        </p:grpSpPr>
        <p:grpSp>
          <p:nvGrpSpPr>
            <p:cNvPr id="5" name="그룹 178"/>
            <p:cNvGrpSpPr>
              <a:grpSpLocks/>
            </p:cNvGrpSpPr>
            <p:nvPr/>
          </p:nvGrpSpPr>
          <p:grpSpPr bwMode="auto">
            <a:xfrm>
              <a:off x="281283" y="1180991"/>
              <a:ext cx="3877168" cy="403505"/>
              <a:chOff x="325368" y="1274863"/>
              <a:chExt cx="4259759" cy="435578"/>
            </a:xfrm>
          </p:grpSpPr>
          <p:sp>
            <p:nvSpPr>
              <p:cNvPr id="7" name="양쪽 모서리가 둥근 사각형 6"/>
              <p:cNvSpPr/>
              <p:nvPr/>
            </p:nvSpPr>
            <p:spPr>
              <a:xfrm rot="5400000">
                <a:off x="2237460" y="-637227"/>
                <a:ext cx="435576" cy="4259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2E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9562" tIns="49782" rIns="99562" bIns="49782" anchor="ctr"/>
              <a:lstStyle/>
              <a:p>
                <a:pPr algn="ctr" defTabSz="83969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>
                  <a:latin typeface="YDIYGo540" pitchFamily="18" charset="-127"/>
                  <a:ea typeface="YDIYGo540" pitchFamily="18" charset="-127"/>
                </a:endParaRPr>
              </a:p>
            </p:txBody>
          </p:sp>
          <p:sp>
            <p:nvSpPr>
              <p:cNvPr id="8" name="양쪽 모서리가 둥근 사각형 7"/>
              <p:cNvSpPr/>
              <p:nvPr/>
            </p:nvSpPr>
            <p:spPr>
              <a:xfrm rot="5400000">
                <a:off x="161646" y="1438586"/>
                <a:ext cx="435576" cy="10812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9562" tIns="49782" rIns="99562" bIns="49782" anchor="ctr"/>
              <a:lstStyle/>
              <a:p>
                <a:pPr algn="ctr" defTabSz="83969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>
                  <a:latin typeface="YDIYGo540" pitchFamily="18" charset="-127"/>
                  <a:ea typeface="YDIYGo540" pitchFamily="18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12122" y="1209365"/>
              <a:ext cx="3430323" cy="338777"/>
            </a:xfrm>
            <a:prstGeom prst="rect">
              <a:avLst/>
            </a:prstGeom>
            <a:noFill/>
          </p:spPr>
          <p:txBody>
            <a:bodyPr lIns="91428" tIns="45715" rIns="91428" bIns="45715" anchor="ctr">
              <a:spAutoFit/>
            </a:bodyPr>
            <a:lstStyle/>
            <a:p>
              <a:pPr defTabSz="83969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b="1" spc="-15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근속년수 별  예상 퇴직금 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66641" y="5588960"/>
            <a:ext cx="9049005" cy="2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연평균 급여는 </a:t>
            </a:r>
            <a:r>
              <a:rPr lang="ko-KR" altLang="en-US" sz="1050" b="1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퇴직직전 </a:t>
            </a:r>
            <a:r>
              <a:rPr lang="en-US" altLang="ko-KR" sz="1050" b="1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50" b="1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총급여의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연평균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환산액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가정값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0532" y="2228325"/>
            <a:ext cx="8424936" cy="330424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 defTabSz="839694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744207" y="1512977"/>
            <a:ext cx="3050192" cy="539480"/>
            <a:chOff x="3995937" y="1358479"/>
            <a:chExt cx="2815562" cy="539480"/>
          </a:xfrm>
        </p:grpSpPr>
        <p:sp>
          <p:nvSpPr>
            <p:cNvPr id="20" name="TextBox 19"/>
            <p:cNvSpPr txBox="1"/>
            <p:nvPr/>
          </p:nvSpPr>
          <p:spPr>
            <a:xfrm>
              <a:off x="3995937" y="1412776"/>
              <a:ext cx="28155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☞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CEO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급여배당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퇴직금 컨설팅 </a:t>
              </a:r>
              <a:r>
                <a:rPr lang="en-US" altLang="ko-KR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ver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6.0 </a:t>
              </a:r>
            </a:p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– 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예상퇴직금 시뮬레이션 보고서 </a:t>
              </a:r>
              <a:r>
                <a:rPr lang="ko-KR" altLang="en-US" sz="9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캡쳐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997443" y="1358479"/>
              <a:ext cx="2814055" cy="539480"/>
            </a:xfrm>
            <a:prstGeom prst="wedgeRoundRectCallout">
              <a:avLst>
                <a:gd name="adj1" fmla="val -56187"/>
                <a:gd name="adj2" fmla="val 75867"/>
                <a:gd name="adj3" fmla="val 16667"/>
              </a:avLst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39" y="2436942"/>
            <a:ext cx="8276393" cy="281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31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CEO </a:t>
            </a:r>
            <a:r>
              <a:rPr lang="ko-KR" altLang="en-US" dirty="0"/>
              <a:t>예상 퇴직금 시뮬레이션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2"/>
          <a:stretch/>
        </p:blipFill>
        <p:spPr bwMode="auto">
          <a:xfrm>
            <a:off x="638932" y="3084910"/>
            <a:ext cx="8606668" cy="260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74"/>
          <p:cNvGrpSpPr>
            <a:grpSpLocks/>
          </p:cNvGrpSpPr>
          <p:nvPr/>
        </p:nvGrpSpPr>
        <p:grpSpPr bwMode="auto">
          <a:xfrm>
            <a:off x="740529" y="2585662"/>
            <a:ext cx="3498515" cy="403227"/>
            <a:chOff x="281283" y="1180991"/>
            <a:chExt cx="3877168" cy="403505"/>
          </a:xfrm>
        </p:grpSpPr>
        <p:grpSp>
          <p:nvGrpSpPr>
            <p:cNvPr id="8" name="그룹 178"/>
            <p:cNvGrpSpPr>
              <a:grpSpLocks/>
            </p:cNvGrpSpPr>
            <p:nvPr/>
          </p:nvGrpSpPr>
          <p:grpSpPr bwMode="auto">
            <a:xfrm>
              <a:off x="281283" y="1180991"/>
              <a:ext cx="3877168" cy="403505"/>
              <a:chOff x="325368" y="1274863"/>
              <a:chExt cx="4259759" cy="435578"/>
            </a:xfrm>
          </p:grpSpPr>
          <p:sp>
            <p:nvSpPr>
              <p:cNvPr id="10" name="양쪽 모서리가 둥근 사각형 9"/>
              <p:cNvSpPr/>
              <p:nvPr/>
            </p:nvSpPr>
            <p:spPr>
              <a:xfrm rot="5400000">
                <a:off x="2237460" y="-637227"/>
                <a:ext cx="435576" cy="4259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2E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9562" tIns="49782" rIns="99562" bIns="49782" anchor="ctr"/>
              <a:lstStyle/>
              <a:p>
                <a:pPr algn="ctr" defTabSz="83969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>
                  <a:latin typeface="YDIYGo540" pitchFamily="18" charset="-127"/>
                  <a:ea typeface="YDIYGo540" pitchFamily="18" charset="-127"/>
                </a:endParaRPr>
              </a:p>
            </p:txBody>
          </p:sp>
          <p:sp>
            <p:nvSpPr>
              <p:cNvPr id="11" name="양쪽 모서리가 둥근 사각형 10"/>
              <p:cNvSpPr/>
              <p:nvPr/>
            </p:nvSpPr>
            <p:spPr>
              <a:xfrm rot="5400000">
                <a:off x="161646" y="1438586"/>
                <a:ext cx="435576" cy="10812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9562" tIns="49782" rIns="99562" bIns="49782" anchor="ctr"/>
              <a:lstStyle/>
              <a:p>
                <a:pPr algn="ctr" defTabSz="83969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>
                  <a:latin typeface="YDIYGo540" pitchFamily="18" charset="-127"/>
                  <a:ea typeface="YDIYGo540" pitchFamily="18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12122" y="1209365"/>
              <a:ext cx="3430323" cy="338777"/>
            </a:xfrm>
            <a:prstGeom prst="rect">
              <a:avLst/>
            </a:prstGeom>
            <a:noFill/>
          </p:spPr>
          <p:txBody>
            <a:bodyPr lIns="91428" tIns="45715" rIns="91428" bIns="45715" anchor="ctr">
              <a:spAutoFit/>
            </a:bodyPr>
            <a:lstStyle/>
            <a:p>
              <a:pPr defTabSz="83969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b="1" spc="-15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연봉별</a:t>
              </a:r>
              <a:r>
                <a:rPr kumimoji="0" lang="ko-KR" altLang="en-US" sz="1600" b="1" spc="-15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 예상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퇴직금 추이 </a:t>
              </a:r>
              <a:endParaRPr kumimoji="0" lang="ko-KR" altLang="en-US" sz="1600" b="1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16135" y="2513548"/>
            <a:ext cx="3050192" cy="539480"/>
            <a:chOff x="3995937" y="1358479"/>
            <a:chExt cx="2815562" cy="539480"/>
          </a:xfrm>
        </p:grpSpPr>
        <p:sp>
          <p:nvSpPr>
            <p:cNvPr id="13" name="TextBox 12"/>
            <p:cNvSpPr txBox="1"/>
            <p:nvPr/>
          </p:nvSpPr>
          <p:spPr>
            <a:xfrm>
              <a:off x="3995937" y="1412776"/>
              <a:ext cx="28155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☞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CEO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급여배당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퇴직금 컨설팅 </a:t>
              </a:r>
              <a:r>
                <a:rPr lang="en-US" altLang="ko-KR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ver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6.0 </a:t>
              </a:r>
            </a:p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– 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예상퇴직금 시뮬레이션 보고서 </a:t>
              </a:r>
              <a:r>
                <a:rPr lang="ko-KR" altLang="en-US" sz="9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캡쳐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sp>
          <p:nvSpPr>
            <p:cNvPr id="14" name="모서리가 둥근 사각형 설명선 13"/>
            <p:cNvSpPr/>
            <p:nvPr/>
          </p:nvSpPr>
          <p:spPr>
            <a:xfrm>
              <a:off x="3997443" y="1358479"/>
              <a:ext cx="2814055" cy="539480"/>
            </a:xfrm>
            <a:prstGeom prst="wedgeRoundRectCallout">
              <a:avLst>
                <a:gd name="adj1" fmla="val -56187"/>
                <a:gd name="adj2" fmla="val 75867"/>
                <a:gd name="adj3" fmla="val 16667"/>
              </a:avLst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34136" y="1422958"/>
            <a:ext cx="841626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연봉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억원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기준 예상퇴직금은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8. 57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억원이지만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퇴직직전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연봉이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1.5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억원으로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증가하면 예상퇴직금은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12.02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억원으로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연봉에 비례해서 퇴직금도 증가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하게 됩니다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6641" y="5690556"/>
            <a:ext cx="9049005" cy="27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연평균 급여는 </a:t>
            </a:r>
            <a:r>
              <a:rPr lang="ko-KR" altLang="en-US" sz="1050" b="1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퇴직직전 </a:t>
            </a:r>
            <a:r>
              <a:rPr lang="en-US" altLang="ko-KR" sz="1050" b="1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50" b="1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총급여의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연평균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환산액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가정값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544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4A9459-4495-40A6-8D88-CE5831B94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466D67-052F-4995-818D-D28B4214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9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F27832-EE35-46CF-B4B8-620E7EEE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3B2A8D-62F2-4DE9-AB9B-A1B884EF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31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목표 퇴직금 마련을 위한 필요 월 </a:t>
            </a:r>
            <a:r>
              <a:rPr lang="ko-KR" altLang="en-US" dirty="0" err="1"/>
              <a:t>저축액</a:t>
            </a:r>
            <a:r>
              <a:rPr lang="ko-KR" altLang="en-US" dirty="0"/>
              <a:t> 제안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4" name="그룹 74"/>
          <p:cNvGrpSpPr>
            <a:grpSpLocks/>
          </p:cNvGrpSpPr>
          <p:nvPr/>
        </p:nvGrpSpPr>
        <p:grpSpPr bwMode="auto">
          <a:xfrm>
            <a:off x="776303" y="1382782"/>
            <a:ext cx="3084576" cy="403227"/>
            <a:chOff x="281283" y="1180991"/>
            <a:chExt cx="3877168" cy="403505"/>
          </a:xfrm>
        </p:grpSpPr>
        <p:grpSp>
          <p:nvGrpSpPr>
            <p:cNvPr id="5" name="그룹 178"/>
            <p:cNvGrpSpPr>
              <a:grpSpLocks/>
            </p:cNvGrpSpPr>
            <p:nvPr/>
          </p:nvGrpSpPr>
          <p:grpSpPr bwMode="auto">
            <a:xfrm>
              <a:off x="281283" y="1180991"/>
              <a:ext cx="3877168" cy="403505"/>
              <a:chOff x="325368" y="1274863"/>
              <a:chExt cx="4259759" cy="435578"/>
            </a:xfrm>
          </p:grpSpPr>
          <p:sp>
            <p:nvSpPr>
              <p:cNvPr id="7" name="양쪽 모서리가 둥근 사각형 6"/>
              <p:cNvSpPr/>
              <p:nvPr/>
            </p:nvSpPr>
            <p:spPr>
              <a:xfrm rot="5400000">
                <a:off x="2237460" y="-637227"/>
                <a:ext cx="435576" cy="4259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2E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9562" tIns="49782" rIns="99562" bIns="49782" anchor="ctr"/>
              <a:lstStyle/>
              <a:p>
                <a:pPr algn="ctr" defTabSz="83969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>
                  <a:latin typeface="YDIYGo540" pitchFamily="18" charset="-127"/>
                  <a:ea typeface="YDIYGo540" pitchFamily="18" charset="-127"/>
                </a:endParaRPr>
              </a:p>
            </p:txBody>
          </p:sp>
          <p:sp>
            <p:nvSpPr>
              <p:cNvPr id="8" name="양쪽 모서리가 둥근 사각형 7"/>
              <p:cNvSpPr/>
              <p:nvPr/>
            </p:nvSpPr>
            <p:spPr>
              <a:xfrm rot="5400000">
                <a:off x="161646" y="1438586"/>
                <a:ext cx="435576" cy="10812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9562" tIns="49782" rIns="99562" bIns="49782" anchor="ctr"/>
              <a:lstStyle/>
              <a:p>
                <a:pPr algn="ctr" defTabSz="83969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>
                  <a:latin typeface="YDIYGo540" pitchFamily="18" charset="-127"/>
                  <a:ea typeface="YDIYGo540" pitchFamily="18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04705" y="1193221"/>
              <a:ext cx="3430324" cy="369577"/>
            </a:xfrm>
            <a:prstGeom prst="rect">
              <a:avLst/>
            </a:prstGeom>
            <a:noFill/>
          </p:spPr>
          <p:txBody>
            <a:bodyPr lIns="91428" tIns="45715" rIns="91428" bIns="45715">
              <a:spAutoFit/>
            </a:bodyPr>
            <a:lstStyle/>
            <a:p>
              <a:pPr defTabSz="83969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spc="-15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필요 월 </a:t>
              </a:r>
              <a:r>
                <a:rPr kumimoji="0" lang="ko-KR" altLang="en-US" b="1" spc="-15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저축액</a:t>
              </a:r>
              <a:r>
                <a:rPr kumimoji="0" lang="ko-KR" altLang="en-US" b="1" spc="-15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 산정 </a:t>
              </a: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04" y="1920586"/>
            <a:ext cx="8629651" cy="255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5642608" y="2243808"/>
            <a:ext cx="3050192" cy="539480"/>
            <a:chOff x="3995937" y="1358479"/>
            <a:chExt cx="2815562" cy="539480"/>
          </a:xfrm>
        </p:grpSpPr>
        <p:sp>
          <p:nvSpPr>
            <p:cNvPr id="38" name="TextBox 37"/>
            <p:cNvSpPr txBox="1"/>
            <p:nvPr/>
          </p:nvSpPr>
          <p:spPr>
            <a:xfrm>
              <a:off x="3995937" y="1412776"/>
              <a:ext cx="28155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☞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CEO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급여배당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퇴직금 컨설팅 </a:t>
              </a:r>
              <a:r>
                <a:rPr lang="en-US" altLang="ko-KR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ver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6.0 </a:t>
              </a:r>
            </a:p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– 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예상퇴직금 시뮬레이션 보고서 </a:t>
              </a:r>
              <a:r>
                <a:rPr lang="ko-KR" altLang="en-US" sz="9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캡쳐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sp>
          <p:nvSpPr>
            <p:cNvPr id="39" name="모서리가 둥근 사각형 설명선 38"/>
            <p:cNvSpPr/>
            <p:nvPr/>
          </p:nvSpPr>
          <p:spPr>
            <a:xfrm>
              <a:off x="3997443" y="1358479"/>
              <a:ext cx="2814055" cy="539480"/>
            </a:xfrm>
            <a:prstGeom prst="wedgeRoundRectCallout">
              <a:avLst>
                <a:gd name="adj1" fmla="val -56187"/>
                <a:gd name="adj2" fmla="val 75867"/>
                <a:gd name="adj3" fmla="val 16667"/>
              </a:avLst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76304" y="4704484"/>
            <a:ext cx="5947479" cy="453090"/>
            <a:chOff x="666195" y="1410207"/>
            <a:chExt cx="5489981" cy="536848"/>
          </a:xfrm>
        </p:grpSpPr>
        <p:sp>
          <p:nvSpPr>
            <p:cNvPr id="41" name="오른쪽 화살표 40"/>
            <p:cNvSpPr/>
            <p:nvPr/>
          </p:nvSpPr>
          <p:spPr>
            <a:xfrm>
              <a:off x="666195" y="1410207"/>
              <a:ext cx="5489981" cy="536848"/>
            </a:xfrm>
            <a:prstGeom prst="rightArrow">
              <a:avLst>
                <a:gd name="adj1" fmla="val 71053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endParaRPr lang="ko-KR" alt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56376" y="1493965"/>
              <a:ext cx="4314093" cy="36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월 보험료 제안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총 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5</a:t>
              </a: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년 납입 가정</a:t>
              </a: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776304" y="5234703"/>
            <a:ext cx="1746842" cy="8903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기본 보험료 </a:t>
            </a:r>
            <a:r>
              <a:rPr lang="en-US" altLang="ko-KR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(5</a:t>
            </a:r>
            <a:r>
              <a:rPr lang="ko-KR" altLang="en-US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년</a:t>
            </a:r>
            <a:r>
              <a:rPr lang="en-US" altLang="ko-KR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)</a:t>
            </a:r>
          </a:p>
          <a:p>
            <a:pPr algn="ctr"/>
            <a:r>
              <a:rPr lang="ko-KR" altLang="en-US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월</a:t>
            </a:r>
            <a:r>
              <a:rPr lang="ko-KR" altLang="en-US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600</a:t>
            </a:r>
            <a:r>
              <a:rPr lang="ko-KR" altLang="en-US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만원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741624" y="5245236"/>
            <a:ext cx="1746842" cy="8903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추가납입 한도 </a:t>
            </a:r>
            <a:r>
              <a:rPr lang="en-US" altLang="ko-KR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(5</a:t>
            </a:r>
            <a:r>
              <a:rPr lang="ko-KR" altLang="en-US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년</a:t>
            </a:r>
            <a:r>
              <a:rPr lang="en-US" altLang="ko-KR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)</a:t>
            </a:r>
          </a:p>
          <a:p>
            <a:pPr algn="ctr"/>
            <a:r>
              <a:rPr lang="ko-KR" altLang="en-US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월</a:t>
            </a:r>
            <a:r>
              <a:rPr lang="ko-KR" altLang="en-US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1,200</a:t>
            </a:r>
            <a:r>
              <a:rPr lang="ko-KR" altLang="en-US" sz="14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만원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6530934" y="4704484"/>
            <a:ext cx="2779322" cy="1530061"/>
            <a:chOff x="3870031" y="3971949"/>
            <a:chExt cx="2828390" cy="2265363"/>
          </a:xfrm>
        </p:grpSpPr>
        <p:grpSp>
          <p:nvGrpSpPr>
            <p:cNvPr id="46" name="그룹 69"/>
            <p:cNvGrpSpPr>
              <a:grpSpLocks/>
            </p:cNvGrpSpPr>
            <p:nvPr/>
          </p:nvGrpSpPr>
          <p:grpSpPr bwMode="auto">
            <a:xfrm>
              <a:off x="3870031" y="3971949"/>
              <a:ext cx="2828390" cy="2265363"/>
              <a:chOff x="5238744" y="3399274"/>
              <a:chExt cx="2533655" cy="3189801"/>
            </a:xfrm>
          </p:grpSpPr>
          <p:pic>
            <p:nvPicPr>
              <p:cNvPr id="48" name="그림 67" descr="기린 copy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877674" y="3399274"/>
                <a:ext cx="1894725" cy="3189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5238744" y="4312809"/>
                <a:ext cx="1517574" cy="732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kern="0" baseline="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YDIYGo540" pitchFamily="18" charset="-127"/>
                    <a:ea typeface="YDIYGo540" pitchFamily="18" charset="-127"/>
                  </a:rPr>
                  <a:t>기본보험료 </a:t>
                </a:r>
                <a:endParaRPr kumimoji="0" lang="en-US" altLang="ko-KR" sz="1200" kern="0" baseline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YDIYGo540" pitchFamily="18" charset="-127"/>
                  <a:ea typeface="YDIYGo540" pitchFamily="18" charset="-127"/>
                </a:endParaRPr>
              </a:p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kern="0" baseline="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YDIYGo540" pitchFamily="18" charset="-127"/>
                    <a:ea typeface="YDIYGo540" pitchFamily="18" charset="-127"/>
                  </a:rPr>
                  <a:t>총 누적 원금</a:t>
                </a:r>
              </a:p>
            </p:txBody>
          </p:sp>
          <p:pic>
            <p:nvPicPr>
              <p:cNvPr id="50" name="그림 68" descr="돈뭉치 copy copy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880101" y="3467189"/>
                <a:ext cx="876216" cy="9436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3952979" y="5194086"/>
              <a:ext cx="2353449" cy="749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altLang="ko-KR" sz="2400" b="1" spc="-15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tx2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effectLst>
                    <a:glow rad="139700">
                      <a:srgbClr val="262660"/>
                    </a:glow>
                  </a:effectLst>
                  <a:latin typeface="Arial" pitchFamily="34" charset="0"/>
                  <a:cs typeface="Arial" pitchFamily="34" charset="0"/>
                </a:rPr>
                <a:t>3. 6 </a:t>
              </a:r>
              <a:r>
                <a:rPr lang="ko-KR" altLang="en-US" sz="2400" b="1" spc="-150" dirty="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tx2">
                          <a:lumMod val="60000"/>
                          <a:lumOff val="40000"/>
                        </a:schemeClr>
                      </a:gs>
                    </a:gsLst>
                    <a:lin ang="5400000" scaled="1"/>
                    <a:tileRect/>
                  </a:gradFill>
                  <a:effectLst>
                    <a:glow rad="139700">
                      <a:srgbClr val="262660"/>
                    </a:glow>
                  </a:effectLst>
                  <a:latin typeface="Arial" pitchFamily="34" charset="0"/>
                  <a:cs typeface="Arial" pitchFamily="34" charset="0"/>
                </a:rPr>
                <a:t>억 </a:t>
              </a:r>
              <a:endParaRPr lang="en-US" altLang="ko-KR" sz="2400" b="1" spc="-15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effectLst>
                  <a:glow rad="139700">
                    <a:srgbClr val="262660"/>
                  </a:glo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4692073" y="5245238"/>
            <a:ext cx="1945514" cy="406774"/>
          </a:xfrm>
          <a:prstGeom prst="rect">
            <a:avLst/>
          </a:prstGeom>
          <a:solidFill>
            <a:srgbClr val="00427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사망보험금 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1.0</a:t>
            </a:r>
            <a:r>
              <a:rPr lang="ko-KR" altLang="en-US" sz="14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억원</a:t>
            </a:r>
            <a:endParaRPr lang="ko-KR" altLang="en-US" sz="1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692073" y="5724020"/>
            <a:ext cx="1945514" cy="411519"/>
          </a:xfrm>
          <a:prstGeom prst="rect">
            <a:avLst/>
          </a:prstGeom>
          <a:solidFill>
            <a:srgbClr val="00427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해지환급금</a:t>
            </a:r>
            <a:r>
              <a:rPr lang="ko-KR" altLang="en-US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 ?</a:t>
            </a:r>
            <a:r>
              <a:rPr lang="ko-KR" altLang="en-US" sz="14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억원</a:t>
            </a:r>
            <a:endParaRPr lang="ko-KR" altLang="en-US" sz="1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636" y="2204864"/>
            <a:ext cx="6396711" cy="2088233"/>
          </a:xfrm>
          <a:prstGeom prst="rect">
            <a:avLst/>
          </a:prstGeom>
          <a:gradFill>
            <a:gsLst>
              <a:gs pos="13000">
                <a:srgbClr val="007DC3"/>
              </a:gs>
              <a:gs pos="100000">
                <a:srgbClr val="38AC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76636" y="1681643"/>
            <a:ext cx="42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gradFill>
                  <a:gsLst>
                    <a:gs pos="0">
                      <a:srgbClr val="007DC3"/>
                    </a:gs>
                    <a:gs pos="100000">
                      <a:srgbClr val="38ACF4"/>
                    </a:gs>
                  </a:gsLst>
                  <a:lin ang="16200000" scaled="1"/>
                </a:gradFill>
                <a:latin typeface="Arial" pitchFamily="34" charset="0"/>
                <a:ea typeface="나눔고딕 ExtraBold" panose="020D0904000000000000" pitchFamily="50" charset="-127"/>
                <a:cs typeface="Arial" pitchFamily="34" charset="0"/>
              </a:rPr>
              <a:t>Contents</a:t>
            </a:r>
            <a:endParaRPr lang="ko-KR" altLang="en-US" sz="2800" i="1" dirty="0">
              <a:gradFill>
                <a:gsLst>
                  <a:gs pos="0">
                    <a:srgbClr val="007DC3"/>
                  </a:gs>
                  <a:gs pos="100000">
                    <a:srgbClr val="38ACF4"/>
                  </a:gs>
                </a:gsLst>
                <a:lin ang="16200000" scaled="1"/>
              </a:gradFill>
              <a:latin typeface="Arial" pitchFamily="34" charset="0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636" y="2956592"/>
            <a:ext cx="63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CEO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유고시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리스크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플랜</a:t>
            </a:r>
          </a:p>
        </p:txBody>
      </p:sp>
    </p:spTree>
    <p:extLst>
      <p:ext uri="{BB962C8B-B14F-4D97-AF65-F5344CB8AC3E}">
        <p14:creationId xmlns:p14="http://schemas.microsoft.com/office/powerpoint/2010/main" val="193789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/>
          <a:stretch/>
        </p:blipFill>
        <p:spPr bwMode="auto">
          <a:xfrm>
            <a:off x="118190" y="121601"/>
            <a:ext cx="9669448" cy="661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92" y="105213"/>
            <a:ext cx="1872208" cy="172819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074928" y="2181312"/>
            <a:ext cx="3672407" cy="2579291"/>
            <a:chOff x="2699792" y="2052359"/>
            <a:chExt cx="3672407" cy="2579291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76449" y="4077108"/>
              <a:ext cx="2919094" cy="0"/>
            </a:xfrm>
            <a:prstGeom prst="line">
              <a:avLst/>
            </a:prstGeom>
            <a:ln>
              <a:solidFill>
                <a:srgbClr val="002060"/>
              </a:solidFill>
            </a:ln>
            <a:effectLst>
              <a:outerShdw dist="12700" dir="5400000" sx="1000" sy="1000" algn="t" rotWithShape="0">
                <a:srgbClr val="00206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9792" y="2834933"/>
              <a:ext cx="3672407" cy="954107"/>
            </a:xfrm>
            <a:prstGeom prst="rect">
              <a:avLst/>
            </a:prstGeom>
            <a:noFill/>
            <a:effectLst>
              <a:outerShdw blurRad="76200" dist="317500" dir="12600000" sx="87000" sy="87000" algn="ctr" rotWithShape="0">
                <a:srgbClr val="000000">
                  <a:alpha val="21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법인</a:t>
              </a:r>
              <a:r>
                <a:rPr lang="en-US" altLang="ko-KR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&amp;CEO</a:t>
              </a:r>
            </a:p>
            <a:p>
              <a:pPr algn="ctr"/>
              <a:r>
                <a: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종합컨설팅 보고서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08056" y="4293096"/>
              <a:ext cx="273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7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January 2023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31840" y="2052359"/>
              <a:ext cx="2847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주식회사 </a:t>
              </a:r>
              <a:r>
                <a:rPr lang="ko-KR" altLang="en-US" sz="2000" dirty="0" err="1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런인베스트</a:t>
              </a:r>
              <a:endParaRPr lang="ko-KR" altLang="en-US" sz="2000" dirty="0">
                <a:solidFill>
                  <a:srgbClr val="00206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496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005E76-EDAD-44D1-8816-1F0389DA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AB1356B-6B03-41C6-A0D1-7BB3B5D4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51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CEO </a:t>
            </a:r>
            <a:r>
              <a:rPr lang="ko-KR" altLang="en-US" dirty="0" err="1"/>
              <a:t>유고시</a:t>
            </a:r>
            <a:r>
              <a:rPr lang="ko-KR" altLang="en-US" dirty="0"/>
              <a:t> </a:t>
            </a:r>
            <a:r>
              <a:rPr lang="ko-KR" altLang="en-US" dirty="0" err="1"/>
              <a:t>리스크</a:t>
            </a:r>
            <a:r>
              <a:rPr lang="ko-KR" altLang="en-US" dirty="0"/>
              <a:t> 관리 필요성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t="17643" r="7469" b="7879"/>
          <a:stretch/>
        </p:blipFill>
        <p:spPr>
          <a:xfrm>
            <a:off x="822037" y="1238615"/>
            <a:ext cx="8260977" cy="49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7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77CF681-AB1F-4036-BE9B-68AC796B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551F62-D437-43E0-BCAA-5184F953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523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636" y="2204864"/>
            <a:ext cx="6396711" cy="2088233"/>
          </a:xfrm>
          <a:prstGeom prst="rect">
            <a:avLst/>
          </a:prstGeom>
          <a:gradFill>
            <a:gsLst>
              <a:gs pos="13000">
                <a:srgbClr val="007DC3"/>
              </a:gs>
              <a:gs pos="100000">
                <a:srgbClr val="38AC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76636" y="1681643"/>
            <a:ext cx="42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gradFill>
                  <a:gsLst>
                    <a:gs pos="0">
                      <a:srgbClr val="007DC3"/>
                    </a:gs>
                    <a:gs pos="100000">
                      <a:srgbClr val="38ACF4"/>
                    </a:gs>
                  </a:gsLst>
                  <a:lin ang="16200000" scaled="1"/>
                </a:gradFill>
                <a:latin typeface="Arial" pitchFamily="34" charset="0"/>
                <a:ea typeface="나눔고딕 ExtraBold" panose="020D0904000000000000" pitchFamily="50" charset="-127"/>
                <a:cs typeface="Arial" pitchFamily="34" charset="0"/>
              </a:rPr>
              <a:t>Contents</a:t>
            </a:r>
            <a:endParaRPr lang="ko-KR" altLang="en-US" sz="2800" i="1" dirty="0">
              <a:gradFill>
                <a:gsLst>
                  <a:gs pos="0">
                    <a:srgbClr val="007DC3"/>
                  </a:gs>
                  <a:gs pos="100000">
                    <a:srgbClr val="38ACF4"/>
                  </a:gs>
                </a:gsLst>
                <a:lin ang="16200000" scaled="1"/>
              </a:gradFill>
              <a:latin typeface="Arial" pitchFamily="34" charset="0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636" y="2956592"/>
            <a:ext cx="63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주주 배당 플랜</a:t>
            </a:r>
          </a:p>
        </p:txBody>
      </p:sp>
    </p:spTree>
    <p:extLst>
      <p:ext uri="{BB962C8B-B14F-4D97-AF65-F5344CB8AC3E}">
        <p14:creationId xmlns:p14="http://schemas.microsoft.com/office/powerpoint/2010/main" val="2753938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8A53AE2-A1D0-4847-B261-89636A5D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65F137-523F-4FF7-836C-EA644EE6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40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E809753-53CD-4DC7-A4AA-68568CB3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76A35-7853-4B07-9734-BC866F25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6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8669-F63D-4288-8D8B-3C78F3A8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/>
              <a:t>급여 </a:t>
            </a:r>
            <a:r>
              <a:rPr lang="en-US" altLang="ko-KR" dirty="0"/>
              <a:t>vs. </a:t>
            </a:r>
            <a:r>
              <a:rPr lang="ko-KR" altLang="en-US" dirty="0"/>
              <a:t>급여</a:t>
            </a:r>
            <a:r>
              <a:rPr lang="en-US" altLang="ko-KR" dirty="0"/>
              <a:t>+</a:t>
            </a:r>
            <a:r>
              <a:rPr lang="ko-KR" altLang="en-US" dirty="0"/>
              <a:t>배당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DE8612-60FA-45CF-AD87-2F05806A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38B37-AEE2-462B-B908-4FD6F9810C00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8221DE-FB45-41A9-BF3E-DEA9BF4A5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3127160"/>
            <a:ext cx="7632848" cy="2750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35B483-3682-4570-AC17-F3103BA06817}"/>
              </a:ext>
            </a:extLst>
          </p:cNvPr>
          <p:cNvSpPr txBox="1"/>
          <p:nvPr/>
        </p:nvSpPr>
        <p:spPr>
          <a:xfrm>
            <a:off x="1136576" y="2850162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가정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현재 연봉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억원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, 2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천만원 급여 추가 인상시와 배당으로 지급할 때 비교 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33F65B8D-0AEF-4D68-A02C-63510A53E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1544783"/>
            <a:ext cx="850265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CEO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가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연간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천만원을 추가 상여로 가져가는 것보다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배당으로 가져갈 경우 </a:t>
            </a:r>
            <a:endParaRPr lang="en-US" altLang="ko-KR" sz="1600" b="1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1600" b="1" u="sng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개인차원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에서 절세할 수 있는 금액은 </a:t>
            </a:r>
            <a:r>
              <a:rPr lang="ko-KR" altLang="en-US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연간 약 </a:t>
            </a:r>
            <a:r>
              <a:rPr lang="en-US" altLang="ko-KR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445</a:t>
            </a:r>
            <a:r>
              <a:rPr lang="ko-KR" altLang="en-US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만원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입니다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. 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96AA3B-AF6F-404A-8736-22FEA1F3DB33}"/>
              </a:ext>
            </a:extLst>
          </p:cNvPr>
          <p:cNvGrpSpPr/>
          <p:nvPr/>
        </p:nvGrpSpPr>
        <p:grpSpPr>
          <a:xfrm>
            <a:off x="6273544" y="2488586"/>
            <a:ext cx="3050192" cy="539480"/>
            <a:chOff x="3995937" y="1358479"/>
            <a:chExt cx="2815562" cy="5394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5D744B-7EE9-4AE2-B16F-C60C58B84A8C}"/>
                </a:ext>
              </a:extLst>
            </p:cNvPr>
            <p:cNvSpPr txBox="1"/>
            <p:nvPr/>
          </p:nvSpPr>
          <p:spPr>
            <a:xfrm>
              <a:off x="3995937" y="1412776"/>
              <a:ext cx="28155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☞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CEO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급여배당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퇴직금 컨설팅 </a:t>
              </a:r>
              <a:r>
                <a:rPr lang="en-US" altLang="ko-KR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ver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6.0 </a:t>
              </a:r>
            </a:p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– 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배당플랜 절세효과 보고서 캡쳐 </a:t>
              </a:r>
            </a:p>
          </p:txBody>
        </p:sp>
        <p:sp>
          <p:nvSpPr>
            <p:cNvPr id="11" name="모서리가 둥근 사각형 설명선 38">
              <a:extLst>
                <a:ext uri="{FF2B5EF4-FFF2-40B4-BE49-F238E27FC236}">
                  <a16:creationId xmlns:a16="http://schemas.microsoft.com/office/drawing/2014/main" id="{24B5EAFC-2B9F-4E10-AC8E-7E907756F7EE}"/>
                </a:ext>
              </a:extLst>
            </p:cNvPr>
            <p:cNvSpPr/>
            <p:nvPr/>
          </p:nvSpPr>
          <p:spPr>
            <a:xfrm>
              <a:off x="3997443" y="1358479"/>
              <a:ext cx="2814055" cy="539480"/>
            </a:xfrm>
            <a:prstGeom prst="wedgeRoundRectCallout">
              <a:avLst>
                <a:gd name="adj1" fmla="val -56187"/>
                <a:gd name="adj2" fmla="val 75867"/>
                <a:gd name="adj3" fmla="val 16667"/>
              </a:avLst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232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636" y="2204864"/>
            <a:ext cx="6396711" cy="2088233"/>
          </a:xfrm>
          <a:prstGeom prst="rect">
            <a:avLst/>
          </a:prstGeom>
          <a:gradFill>
            <a:gsLst>
              <a:gs pos="13000">
                <a:srgbClr val="007DC3"/>
              </a:gs>
              <a:gs pos="100000">
                <a:srgbClr val="38AC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76636" y="1681643"/>
            <a:ext cx="42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gradFill>
                  <a:gsLst>
                    <a:gs pos="0">
                      <a:srgbClr val="007DC3"/>
                    </a:gs>
                    <a:gs pos="100000">
                      <a:srgbClr val="38ACF4"/>
                    </a:gs>
                  </a:gsLst>
                  <a:lin ang="16200000" scaled="1"/>
                </a:gradFill>
                <a:latin typeface="Arial" pitchFamily="34" charset="0"/>
                <a:ea typeface="나눔고딕 ExtraBold" panose="020D0904000000000000" pitchFamily="50" charset="-127"/>
                <a:cs typeface="Arial" pitchFamily="34" charset="0"/>
              </a:rPr>
              <a:t>Contents</a:t>
            </a:r>
            <a:endParaRPr lang="ko-KR" altLang="en-US" sz="2800" i="1" dirty="0">
              <a:gradFill>
                <a:gsLst>
                  <a:gs pos="0">
                    <a:srgbClr val="007DC3"/>
                  </a:gs>
                  <a:gs pos="100000">
                    <a:srgbClr val="38ACF4"/>
                  </a:gs>
                </a:gsLst>
                <a:lin ang="16200000" scaled="1"/>
              </a:gradFill>
              <a:latin typeface="Arial" pitchFamily="34" charset="0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636" y="2956592"/>
            <a:ext cx="63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기업 가치 평가</a:t>
            </a:r>
          </a:p>
        </p:txBody>
      </p:sp>
    </p:spTree>
    <p:extLst>
      <p:ext uri="{BB962C8B-B14F-4D97-AF65-F5344CB8AC3E}">
        <p14:creationId xmlns:p14="http://schemas.microsoft.com/office/powerpoint/2010/main" val="1085776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법인 기본 정보 </a:t>
            </a:r>
          </a:p>
        </p:txBody>
      </p:sp>
      <p:sp>
        <p:nvSpPr>
          <p:cNvPr id="38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703C57A-3F3E-4BB1-85F0-788A6C85E99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26" name="그룹 81"/>
          <p:cNvGrpSpPr/>
          <p:nvPr/>
        </p:nvGrpSpPr>
        <p:grpSpPr>
          <a:xfrm>
            <a:off x="600810" y="1610214"/>
            <a:ext cx="3276967" cy="410777"/>
            <a:chOff x="-9220236" y="2335213"/>
            <a:chExt cx="3740107" cy="479210"/>
          </a:xfrm>
        </p:grpSpPr>
        <p:pic>
          <p:nvPicPr>
            <p:cNvPr id="27" name="그림 26" descr="ㅇㄴㄹ.png"/>
            <p:cNvPicPr>
              <a:picLocks noChangeAspect="1"/>
            </p:cNvPicPr>
            <p:nvPr/>
          </p:nvPicPr>
          <p:blipFill>
            <a:blip r:embed="rId3" cstate="print"/>
            <a:srcRect l="34744"/>
            <a:stretch>
              <a:fillRect/>
            </a:stretch>
          </p:blipFill>
          <p:spPr>
            <a:xfrm>
              <a:off x="-9000260" y="2392363"/>
              <a:ext cx="3206039" cy="381298"/>
            </a:xfrm>
            <a:prstGeom prst="rect">
              <a:avLst/>
            </a:prstGeom>
          </p:spPr>
        </p:pic>
        <p:pic>
          <p:nvPicPr>
            <p:cNvPr id="28" name="그림 27" descr="Untitled-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20236" y="2335213"/>
              <a:ext cx="492161" cy="479210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-8792346" y="2366139"/>
              <a:ext cx="3312217" cy="394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법인 개요 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950574" y="1435798"/>
            <a:ext cx="3898642" cy="539480"/>
            <a:chOff x="7956376" y="1174244"/>
            <a:chExt cx="3310782" cy="539480"/>
          </a:xfrm>
        </p:grpSpPr>
        <p:sp>
          <p:nvSpPr>
            <p:cNvPr id="41" name="모서리가 둥근 사각형 설명선 40"/>
            <p:cNvSpPr/>
            <p:nvPr/>
          </p:nvSpPr>
          <p:spPr>
            <a:xfrm>
              <a:off x="7956376" y="1174244"/>
              <a:ext cx="2950673" cy="539480"/>
            </a:xfrm>
            <a:prstGeom prst="wedgeRoundRectCallout">
              <a:avLst>
                <a:gd name="adj1" fmla="val 1618"/>
                <a:gd name="adj2" fmla="val 107982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26798" y="1282837"/>
              <a:ext cx="32403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☞ 기업가치분석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차명주식컨설팅 </a:t>
              </a:r>
              <a:r>
                <a:rPr lang="en-US" altLang="ko-KR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ver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6.0</a:t>
              </a:r>
            </a:p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– 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비상장기업 가치평가 보고서 </a:t>
              </a:r>
              <a:r>
                <a:rPr lang="ko-KR" altLang="en-US" sz="9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캡쳐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9" y="2262041"/>
            <a:ext cx="8776338" cy="327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397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비상장기업 주식가치 평가 </a:t>
            </a:r>
            <a:endParaRPr lang="ko-KR" altLang="en-US" sz="2000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499062" y="1340768"/>
            <a:ext cx="3817296" cy="1960620"/>
            <a:chOff x="960308" y="1592373"/>
            <a:chExt cx="3456384" cy="3113602"/>
          </a:xfrm>
        </p:grpSpPr>
        <p:sp>
          <p:nvSpPr>
            <p:cNvPr id="6" name="직사각형 5"/>
            <p:cNvSpPr/>
            <p:nvPr/>
          </p:nvSpPr>
          <p:spPr>
            <a:xfrm>
              <a:off x="960308" y="1592373"/>
              <a:ext cx="3456384" cy="5760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주당 순 손익가치 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60309" y="2312453"/>
              <a:ext cx="3456383" cy="432048"/>
              <a:chOff x="827585" y="2780928"/>
              <a:chExt cx="3456383" cy="43204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27585" y="2780928"/>
                <a:ext cx="1008112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2015</a:t>
                </a:r>
                <a:endParaRPr lang="ko-KR" altLang="en-US" sz="11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979712" y="2780928"/>
                <a:ext cx="1080120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2016</a:t>
                </a:r>
                <a:endParaRPr lang="ko-KR" altLang="en-US" sz="11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203848" y="2780928"/>
                <a:ext cx="1080120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2017</a:t>
                </a:r>
                <a:endParaRPr lang="ko-KR" altLang="en-US" sz="11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960309" y="2871259"/>
              <a:ext cx="1008112" cy="5213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주당 </a:t>
              </a:r>
              <a:endPara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순 </a:t>
              </a:r>
              <a:r>
                <a:rPr lang="ko-KR" altLang="en-US" sz="10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손익액</a:t>
              </a:r>
              <a:endPara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25382" y="2871259"/>
              <a:ext cx="1067173" cy="5213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주당 </a:t>
              </a:r>
              <a:endPara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순 </a:t>
              </a:r>
              <a:r>
                <a:rPr lang="ko-KR" altLang="en-US" sz="10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손익액</a:t>
              </a:r>
              <a:endPara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36572" y="2871259"/>
              <a:ext cx="1080120" cy="5213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주당 </a:t>
              </a:r>
              <a:endParaRPr lang="en-US" altLang="ko-KR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순 </a:t>
              </a:r>
              <a:r>
                <a:rPr lang="ko-KR" altLang="en-US" sz="10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손익액</a:t>
              </a:r>
              <a:endParaRPr lang="ko-KR" altLang="en-US" sz="1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60308" y="2744501"/>
              <a:ext cx="345638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960308" y="2312453"/>
              <a:ext cx="345638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3336572" y="3536589"/>
              <a:ext cx="1080120" cy="5213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18908" y="3536589"/>
              <a:ext cx="1080120" cy="5213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</a:t>
              </a:r>
              <a:r>
                <a:rPr lang="en-US" altLang="ko-KR" sz="16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60308" y="3536589"/>
              <a:ext cx="1080120" cy="5213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  <a:r>
                <a:rPr lang="en-US" altLang="ko-KR" sz="16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endPara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60308" y="4184661"/>
              <a:ext cx="3456384" cy="5213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</a:t>
              </a:r>
              <a:r>
                <a:rPr lang="en-US" altLang="ko-KR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1/6  ÷ 10%</a:t>
              </a:r>
              <a:endPara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99062" y="3465664"/>
            <a:ext cx="3817295" cy="1763537"/>
            <a:chOff x="4920748" y="1556792"/>
            <a:chExt cx="3456385" cy="2563536"/>
          </a:xfrm>
        </p:grpSpPr>
        <p:sp>
          <p:nvSpPr>
            <p:cNvPr id="21" name="직사각형 20"/>
            <p:cNvSpPr/>
            <p:nvPr/>
          </p:nvSpPr>
          <p:spPr>
            <a:xfrm>
              <a:off x="4920749" y="1556792"/>
              <a:ext cx="3456384" cy="5760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주당 순 자산가치</a:t>
              </a: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4920749" y="2744501"/>
              <a:ext cx="345638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920749" y="2312453"/>
              <a:ext cx="345638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5005911" y="2312453"/>
              <a:ext cx="3299213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평가기준일 </a:t>
              </a:r>
              <a:r>
                <a:rPr lang="en-US" altLang="ko-KR" sz="11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(2015. 12. 31.)</a:t>
              </a:r>
              <a:endPara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20748" y="2871259"/>
              <a:ext cx="3456385" cy="5213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순자산 가액 </a:t>
              </a:r>
              <a:r>
                <a:rPr lang="en-US" altLang="ko-KR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= </a:t>
              </a:r>
              <a:r>
                <a:rPr lang="ko-KR" altLang="en-US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자산 </a:t>
              </a:r>
              <a:r>
                <a:rPr lang="en-US" altLang="ko-KR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– </a:t>
              </a:r>
              <a:r>
                <a:rPr lang="ko-KR" altLang="en-US" sz="12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부채</a:t>
              </a:r>
              <a:r>
                <a:rPr lang="ko-KR" altLang="en-US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+ </a:t>
              </a:r>
              <a:r>
                <a:rPr lang="ko-KR" altLang="en-US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영업권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920748" y="3528164"/>
              <a:ext cx="3456385" cy="5921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순자산 가액 </a:t>
              </a:r>
              <a:r>
                <a:rPr lang="en-US" altLang="ko-KR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0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발생주식 총수</a:t>
              </a:r>
              <a:endParaRPr lang="ko-KR" altLang="en-US" sz="12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494145" y="5445224"/>
            <a:ext cx="3917479" cy="834823"/>
            <a:chOff x="967062" y="4853060"/>
            <a:chExt cx="4795665" cy="834823"/>
          </a:xfrm>
        </p:grpSpPr>
        <p:sp>
          <p:nvSpPr>
            <p:cNvPr id="28" name="직사각형 27"/>
            <p:cNvSpPr/>
            <p:nvPr/>
          </p:nvSpPr>
          <p:spPr>
            <a:xfrm>
              <a:off x="967062" y="4853060"/>
              <a:ext cx="4679042" cy="8348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8222" y="4912429"/>
              <a:ext cx="4674505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주당 </a:t>
              </a:r>
              <a:r>
                <a:rPr lang="ko-KR" altLang="en-US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평가액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가중 평균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= (1</a:t>
              </a:r>
              <a:r>
                <a:rPr lang="ko-KR" altLang="en-US" sz="1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주당 </a:t>
              </a:r>
              <a:r>
                <a:rPr lang="ko-KR" altLang="en-US" sz="11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순손익가치</a:t>
              </a:r>
              <a:r>
                <a:rPr lang="ko-KR" altLang="en-US" sz="1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r>
                <a:rPr lang="en-US" altLang="ko-KR" sz="1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+ 1</a:t>
              </a:r>
              <a:r>
                <a:rPr lang="ko-KR" altLang="en-US" sz="1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주당 순자산가치 </a:t>
              </a:r>
              <a:r>
                <a:rPr lang="en-US" altLang="ko-KR" sz="1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r>
                <a:rPr lang="en-US" altLang="ko-KR" sz="1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)/5</a:t>
              </a:r>
              <a:endPara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08037" y="1291098"/>
            <a:ext cx="4400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기본가정</a:t>
            </a:r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상증세법상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보충적 평가방법 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재무상태표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손익계산서상 순자산 및 </a:t>
            </a:r>
            <a:r>
              <a:rPr lang="ko-KR" altLang="en-US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순손익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금액 적용  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37046" y="861238"/>
            <a:ext cx="3898642" cy="603133"/>
            <a:chOff x="1678428" y="2241448"/>
            <a:chExt cx="3898642" cy="603133"/>
          </a:xfrm>
        </p:grpSpPr>
        <p:sp>
          <p:nvSpPr>
            <p:cNvPr id="30" name="TextBox 29"/>
            <p:cNvSpPr txBox="1"/>
            <p:nvPr/>
          </p:nvSpPr>
          <p:spPr>
            <a:xfrm>
              <a:off x="4172913" y="2613749"/>
              <a:ext cx="10141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latin typeface="+mn-ea"/>
                </a:rPr>
                <a:t>(</a:t>
              </a:r>
              <a:r>
                <a:rPr lang="ko-KR" altLang="en-US" sz="900" dirty="0">
                  <a:latin typeface="+mn-ea"/>
                </a:rPr>
                <a:t>단위</a:t>
              </a:r>
              <a:r>
                <a:rPr lang="en-US" altLang="ko-KR" sz="900" dirty="0">
                  <a:latin typeface="+mn-ea"/>
                </a:rPr>
                <a:t>: </a:t>
              </a:r>
              <a:r>
                <a:rPr lang="ko-KR" altLang="en-US" sz="900" dirty="0">
                  <a:latin typeface="+mn-ea"/>
                </a:rPr>
                <a:t>천원</a:t>
              </a:r>
              <a:r>
                <a:rPr lang="en-US" altLang="ko-KR" sz="900" dirty="0">
                  <a:latin typeface="+mn-ea"/>
                </a:rPr>
                <a:t>)</a:t>
              </a:r>
              <a:endParaRPr lang="ko-KR" altLang="en-US" sz="900" dirty="0">
                <a:latin typeface="+mn-ea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678428" y="2241448"/>
              <a:ext cx="3898642" cy="539480"/>
              <a:chOff x="7956376" y="1174244"/>
              <a:chExt cx="3310782" cy="539480"/>
            </a:xfrm>
          </p:grpSpPr>
          <p:sp>
            <p:nvSpPr>
              <p:cNvPr id="41" name="모서리가 둥근 사각형 설명선 40"/>
              <p:cNvSpPr/>
              <p:nvPr/>
            </p:nvSpPr>
            <p:spPr>
              <a:xfrm>
                <a:off x="7956376" y="1174244"/>
                <a:ext cx="2950673" cy="539480"/>
              </a:xfrm>
              <a:prstGeom prst="wedgeRoundRectCallout">
                <a:avLst>
                  <a:gd name="adj1" fmla="val 1618"/>
                  <a:gd name="adj2" fmla="val 107982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026798" y="1282837"/>
                <a:ext cx="324036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☞ 기업가치분석 </a:t>
                </a: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&amp; </a:t>
                </a: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차명주식컨설팅 </a:t>
                </a:r>
                <a:r>
                  <a:rPr lang="en-US" altLang="ko-KR" sz="11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</a:t>
                </a: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6.0 </a:t>
                </a:r>
              </a:p>
              <a:p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– </a:t>
                </a:r>
                <a:r>
                  <a:rPr lang="ko-KR" altLang="en-US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비상장기업 가치평가 보고서 </a:t>
                </a:r>
                <a:r>
                  <a:rPr lang="en-US" altLang="ko-KR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– </a:t>
                </a:r>
                <a:r>
                  <a:rPr lang="ko-KR" altLang="en-US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주식가치계산상세 </a:t>
                </a:r>
                <a:r>
                  <a:rPr lang="ko-KR" altLang="en-US" sz="9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캡쳐</a:t>
                </a:r>
                <a:r>
                  <a:rPr lang="ko-KR" altLang="en-US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5"/>
          <a:stretch/>
        </p:blipFill>
        <p:spPr bwMode="auto">
          <a:xfrm>
            <a:off x="697491" y="2115387"/>
            <a:ext cx="4411528" cy="416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72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" y="73424"/>
            <a:ext cx="9769224" cy="67296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89097" y="6401667"/>
            <a:ext cx="4572000" cy="2351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latinLnBrk="0" hangingPunct="0">
              <a:lnSpc>
                <a:spcPts val="1200"/>
              </a:lnSpc>
            </a:pP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Copyright ⓒ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LearnInvest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Co., Ltd.   All right reserved.</a:t>
            </a:r>
            <a:endParaRPr lang="ko-KR" altLang="ko-KR" sz="800" dirty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492796-4891-45E0-9468-6CAFBF0D0640}"/>
              </a:ext>
            </a:extLst>
          </p:cNvPr>
          <p:cNvGrpSpPr/>
          <p:nvPr/>
        </p:nvGrpSpPr>
        <p:grpSpPr>
          <a:xfrm>
            <a:off x="3074928" y="2181312"/>
            <a:ext cx="3672407" cy="2579291"/>
            <a:chOff x="2699792" y="2052359"/>
            <a:chExt cx="3672407" cy="257929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20DE328-FD8A-4B50-A42F-24B40A55CED7}"/>
                </a:ext>
              </a:extLst>
            </p:cNvPr>
            <p:cNvCxnSpPr/>
            <p:nvPr/>
          </p:nvCxnSpPr>
          <p:spPr>
            <a:xfrm>
              <a:off x="3076449" y="4077108"/>
              <a:ext cx="2919094" cy="0"/>
            </a:xfrm>
            <a:prstGeom prst="line">
              <a:avLst/>
            </a:prstGeom>
            <a:ln>
              <a:solidFill>
                <a:srgbClr val="002060"/>
              </a:solidFill>
            </a:ln>
            <a:effectLst>
              <a:outerShdw dist="12700" dir="5400000" sx="1000" sy="1000" algn="t" rotWithShape="0">
                <a:srgbClr val="00206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943B26-AAFC-4B9B-A26E-FD2EE418559F}"/>
                </a:ext>
              </a:extLst>
            </p:cNvPr>
            <p:cNvSpPr txBox="1"/>
            <p:nvPr/>
          </p:nvSpPr>
          <p:spPr>
            <a:xfrm>
              <a:off x="2699792" y="2834933"/>
              <a:ext cx="3672407" cy="954107"/>
            </a:xfrm>
            <a:prstGeom prst="rect">
              <a:avLst/>
            </a:prstGeom>
            <a:noFill/>
            <a:effectLst>
              <a:outerShdw blurRad="76200" dist="317500" dir="12600000" sx="87000" sy="87000" algn="ctr" rotWithShape="0">
                <a:srgbClr val="000000">
                  <a:alpha val="21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법인</a:t>
              </a:r>
              <a:r>
                <a:rPr lang="en-US" altLang="ko-KR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&amp;CEO</a:t>
              </a:r>
            </a:p>
            <a:p>
              <a:pPr algn="ctr"/>
              <a:r>
                <a: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종합컨설팅 보고서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1E878-3091-48AB-A8CC-73DEF0B28A76}"/>
                </a:ext>
              </a:extLst>
            </p:cNvPr>
            <p:cNvSpPr txBox="1"/>
            <p:nvPr/>
          </p:nvSpPr>
          <p:spPr>
            <a:xfrm>
              <a:off x="3208056" y="4293096"/>
              <a:ext cx="273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7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January 2023</a:t>
              </a:r>
              <a:endParaRPr lang="ko-KR" altLang="en-US" sz="1600" b="1" spc="-7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6FF2C8-48C8-4830-9847-711BF3ACD39C}"/>
                </a:ext>
              </a:extLst>
            </p:cNvPr>
            <p:cNvSpPr txBox="1"/>
            <p:nvPr/>
          </p:nvSpPr>
          <p:spPr>
            <a:xfrm>
              <a:off x="3131840" y="2052359"/>
              <a:ext cx="2847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주식회사 </a:t>
              </a:r>
              <a:r>
                <a:rPr lang="ko-KR" altLang="en-US" sz="2000" dirty="0" err="1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런인베스트</a:t>
              </a:r>
              <a:endParaRPr lang="ko-KR" altLang="en-US" sz="2000" dirty="0">
                <a:solidFill>
                  <a:srgbClr val="00206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332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2" y="2651990"/>
            <a:ext cx="8356386" cy="302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미래 기업가치 시뮬레이션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5116" y="1650866"/>
            <a:ext cx="9165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Wingdings" pitchFamily="2" charset="2"/>
              <a:buChar char="l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기업 </a:t>
            </a:r>
            <a:r>
              <a:rPr lang="en-US" altLang="ko-KR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</a:t>
            </a:r>
            <a:r>
              <a:rPr lang="ko-KR" altLang="en-US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이후 매출액 연간 </a:t>
            </a:r>
            <a:r>
              <a:rPr lang="en-US" altLang="ko-KR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5%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성장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5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이후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0%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가정 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ts val="1800"/>
              </a:lnSpc>
              <a:buFont typeface="Wingdings" pitchFamily="2" charset="2"/>
              <a:buChar char="l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이후 </a:t>
            </a:r>
            <a:r>
              <a:rPr lang="ko-KR" altLang="en-US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당기 </a:t>
            </a:r>
            <a:r>
              <a:rPr lang="ko-KR" altLang="en-US" sz="1100" b="1" u="sng" dirty="0" err="1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순이익률</a:t>
            </a:r>
            <a:r>
              <a:rPr lang="ko-KR" altLang="en-US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15%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가정 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1958" y="2429164"/>
            <a:ext cx="8374184" cy="347287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 defTabSz="839694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5116" y="1268760"/>
            <a:ext cx="241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시뮬레이션 가정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662541" y="1545613"/>
            <a:ext cx="3898642" cy="539480"/>
            <a:chOff x="7956376" y="1174244"/>
            <a:chExt cx="3310782" cy="539480"/>
          </a:xfrm>
        </p:grpSpPr>
        <p:sp>
          <p:nvSpPr>
            <p:cNvPr id="20" name="모서리가 둥근 사각형 설명선 19"/>
            <p:cNvSpPr/>
            <p:nvPr/>
          </p:nvSpPr>
          <p:spPr>
            <a:xfrm>
              <a:off x="7956376" y="1174244"/>
              <a:ext cx="2950673" cy="539480"/>
            </a:xfrm>
            <a:prstGeom prst="wedgeRoundRectCallout">
              <a:avLst>
                <a:gd name="adj1" fmla="val 1618"/>
                <a:gd name="adj2" fmla="val 107982"/>
                <a:gd name="adj3" fmla="val 16667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26798" y="1282837"/>
              <a:ext cx="32403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☞ 기업가치분석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차명주식컨설팅 </a:t>
              </a:r>
              <a:r>
                <a:rPr lang="en-US" altLang="ko-KR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6.0 </a:t>
              </a:r>
            </a:p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비상장기업 가치평가 보고서 </a:t>
              </a:r>
              <a:r>
                <a:rPr lang="ko-KR" altLang="en-US" sz="9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캡쳐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543618" y="1315797"/>
            <a:ext cx="221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고객별 </a:t>
            </a:r>
            <a:r>
              <a:rPr lang="ko-KR" altLang="en-US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가정값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 수정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93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미래 기업가치 시뮬레이션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5" y="2317173"/>
            <a:ext cx="8539791" cy="365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116" y="1650866"/>
            <a:ext cx="9165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Wingdings" pitchFamily="2" charset="2"/>
              <a:buChar char="l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기업 </a:t>
            </a:r>
            <a:r>
              <a:rPr lang="en-US" altLang="ko-KR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</a:t>
            </a:r>
            <a:r>
              <a:rPr lang="ko-KR" altLang="en-US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이후 매출액 연간 </a:t>
            </a:r>
            <a:r>
              <a:rPr lang="en-US" altLang="ko-KR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5%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성장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5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이후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0%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가정 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ts val="1800"/>
              </a:lnSpc>
              <a:buFont typeface="Wingdings" pitchFamily="2" charset="2"/>
              <a:buChar char="l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이후 </a:t>
            </a:r>
            <a:r>
              <a:rPr lang="ko-KR" altLang="en-US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당기 </a:t>
            </a:r>
            <a:r>
              <a:rPr lang="ko-KR" altLang="en-US" sz="1100" b="1" u="sng" dirty="0" err="1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순이익률</a:t>
            </a:r>
            <a:r>
              <a:rPr lang="ko-KR" altLang="en-US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1" u="sng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15%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가정 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116" y="1268760"/>
            <a:ext cx="241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시뮬레이션 가정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3618" y="1315797"/>
            <a:ext cx="221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고객별 </a:t>
            </a:r>
            <a:r>
              <a:rPr lang="ko-KR" altLang="en-US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가정값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 수정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87811A-A3EF-4C0F-8694-AC7706CA7344}"/>
              </a:ext>
            </a:extLst>
          </p:cNvPr>
          <p:cNvGrpSpPr/>
          <p:nvPr/>
        </p:nvGrpSpPr>
        <p:grpSpPr>
          <a:xfrm>
            <a:off x="5383905" y="1654548"/>
            <a:ext cx="3898642" cy="539480"/>
            <a:chOff x="7956376" y="1174244"/>
            <a:chExt cx="3310782" cy="539480"/>
          </a:xfrm>
        </p:grpSpPr>
        <p:sp>
          <p:nvSpPr>
            <p:cNvPr id="10" name="모서리가 둥근 사각형 설명선 19">
              <a:extLst>
                <a:ext uri="{FF2B5EF4-FFF2-40B4-BE49-F238E27FC236}">
                  <a16:creationId xmlns:a16="http://schemas.microsoft.com/office/drawing/2014/main" id="{36C3A7E8-968E-43C7-BCB9-A6925ABDDD8C}"/>
                </a:ext>
              </a:extLst>
            </p:cNvPr>
            <p:cNvSpPr/>
            <p:nvPr/>
          </p:nvSpPr>
          <p:spPr>
            <a:xfrm>
              <a:off x="7956376" y="1174244"/>
              <a:ext cx="2950673" cy="539480"/>
            </a:xfrm>
            <a:prstGeom prst="wedgeRoundRectCallout">
              <a:avLst>
                <a:gd name="adj1" fmla="val 1618"/>
                <a:gd name="adj2" fmla="val 107982"/>
                <a:gd name="adj3" fmla="val 16667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9E8F8C-BB09-45C5-9D4D-6C8B4C9B9388}"/>
                </a:ext>
              </a:extLst>
            </p:cNvPr>
            <p:cNvSpPr txBox="1"/>
            <p:nvPr/>
          </p:nvSpPr>
          <p:spPr>
            <a:xfrm>
              <a:off x="8026798" y="1282837"/>
              <a:ext cx="32403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☞ 기업가치분석 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차명주식컨설팅 </a:t>
              </a:r>
              <a:r>
                <a:rPr lang="en-US" altLang="ko-KR" sz="11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ver</a:t>
              </a:r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6.0 </a:t>
              </a:r>
            </a:p>
            <a:p>
              <a:r>
                <a:rPr lang="en-US" altLang="ko-KR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비상장기업 가치평가 보고서 </a:t>
              </a:r>
              <a:r>
                <a:rPr lang="ko-KR" altLang="en-US" sz="9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캡쳐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8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636" y="2204864"/>
            <a:ext cx="6396711" cy="2088233"/>
          </a:xfrm>
          <a:prstGeom prst="rect">
            <a:avLst/>
          </a:prstGeom>
          <a:gradFill>
            <a:gsLst>
              <a:gs pos="13000">
                <a:srgbClr val="007DC3"/>
              </a:gs>
              <a:gs pos="100000">
                <a:srgbClr val="38AC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76636" y="1681643"/>
            <a:ext cx="42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gradFill>
                  <a:gsLst>
                    <a:gs pos="0">
                      <a:srgbClr val="007DC3"/>
                    </a:gs>
                    <a:gs pos="100000">
                      <a:srgbClr val="38ACF4"/>
                    </a:gs>
                  </a:gsLst>
                  <a:lin ang="16200000" scaled="1"/>
                </a:gradFill>
                <a:latin typeface="Arial" pitchFamily="34" charset="0"/>
                <a:ea typeface="나눔고딕 ExtraBold" panose="020D0904000000000000" pitchFamily="50" charset="-127"/>
                <a:cs typeface="Arial" pitchFamily="34" charset="0"/>
              </a:rPr>
              <a:t>Contents</a:t>
            </a:r>
            <a:endParaRPr lang="ko-KR" altLang="en-US" sz="2800" i="1" dirty="0">
              <a:gradFill>
                <a:gsLst>
                  <a:gs pos="0">
                    <a:srgbClr val="007DC3"/>
                  </a:gs>
                  <a:gs pos="100000">
                    <a:srgbClr val="38ACF4"/>
                  </a:gs>
                </a:gsLst>
                <a:lin ang="16200000" scaled="1"/>
              </a:gradFill>
              <a:latin typeface="Arial" pitchFamily="34" charset="0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636" y="2956592"/>
            <a:ext cx="63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가지급금 컨설팅</a:t>
            </a:r>
          </a:p>
        </p:txBody>
      </p:sp>
    </p:spTree>
    <p:extLst>
      <p:ext uri="{BB962C8B-B14F-4D97-AF65-F5344CB8AC3E}">
        <p14:creationId xmlns:p14="http://schemas.microsoft.com/office/powerpoint/2010/main" val="903390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세무상 가지급금이란 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9DBF4C5D-F1F5-4A6A-86F1-2918DCA7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3226" y="6515848"/>
            <a:ext cx="2311400" cy="365125"/>
          </a:xfrm>
        </p:spPr>
        <p:txBody>
          <a:bodyPr/>
          <a:lstStyle/>
          <a:p>
            <a:fld id="{93BB12BC-9D34-4146-A949-3BFCA106621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1EE81-7460-4886-B150-6E452BCC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84" y="1268760"/>
            <a:ext cx="8199831" cy="5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5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가지급금의 발생 원인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4F117-6885-464B-AE74-AE53BE86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70" y="1556792"/>
            <a:ext cx="7797460" cy="4541914"/>
          </a:xfrm>
          <a:prstGeom prst="rect">
            <a:avLst/>
          </a:prstGeom>
        </p:spPr>
      </p:pic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9ADED359-490D-4965-85E5-F93FE089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3226" y="6515848"/>
            <a:ext cx="2311400" cy="365125"/>
          </a:xfrm>
        </p:spPr>
        <p:txBody>
          <a:bodyPr/>
          <a:lstStyle/>
          <a:p>
            <a:fld id="{93BB12BC-9D34-4146-A949-3BFCA106621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516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2CC833-0952-4D03-A51B-A157DC4E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4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3FF8DB-94FE-4C11-B5A2-0F549FC3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41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636" y="2204864"/>
            <a:ext cx="6396711" cy="2088233"/>
          </a:xfrm>
          <a:prstGeom prst="rect">
            <a:avLst/>
          </a:prstGeom>
          <a:gradFill>
            <a:gsLst>
              <a:gs pos="13000">
                <a:srgbClr val="007DC3"/>
              </a:gs>
              <a:gs pos="100000">
                <a:srgbClr val="38AC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76636" y="1681643"/>
            <a:ext cx="42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gradFill>
                  <a:gsLst>
                    <a:gs pos="0">
                      <a:srgbClr val="007DC3"/>
                    </a:gs>
                    <a:gs pos="100000">
                      <a:srgbClr val="38ACF4"/>
                    </a:gs>
                  </a:gsLst>
                  <a:lin ang="16200000" scaled="1"/>
                </a:gradFill>
                <a:latin typeface="Arial" pitchFamily="34" charset="0"/>
                <a:ea typeface="나눔고딕 ExtraBold" panose="020D0904000000000000" pitchFamily="50" charset="-127"/>
                <a:cs typeface="Arial" pitchFamily="34" charset="0"/>
              </a:rPr>
              <a:t>Contents</a:t>
            </a:r>
            <a:endParaRPr lang="ko-KR" altLang="en-US" sz="2800" i="1" dirty="0">
              <a:gradFill>
                <a:gsLst>
                  <a:gs pos="0">
                    <a:srgbClr val="007DC3"/>
                  </a:gs>
                  <a:gs pos="100000">
                    <a:srgbClr val="38ACF4"/>
                  </a:gs>
                </a:gsLst>
                <a:lin ang="16200000" scaled="1"/>
              </a:gradFill>
              <a:latin typeface="Arial" pitchFamily="34" charset="0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636" y="2956592"/>
            <a:ext cx="63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차명주식 컨설팅</a:t>
            </a:r>
          </a:p>
        </p:txBody>
      </p:sp>
    </p:spTree>
    <p:extLst>
      <p:ext uri="{BB962C8B-B14F-4D97-AF65-F5344CB8AC3E}">
        <p14:creationId xmlns:p14="http://schemas.microsoft.com/office/powerpoint/2010/main" val="139353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231F45A-4EDE-44C2-8C51-B4E5EB0E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3BB12BC-9D34-4146-A949-3BFCA106621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200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B7FBBC-0ECD-4966-A82A-4A3EA2C4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3BB12BC-9D34-4146-A949-3BFCA106621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9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82"/>
          <a:stretch/>
        </p:blipFill>
        <p:spPr>
          <a:xfrm>
            <a:off x="104859" y="105733"/>
            <a:ext cx="9687728" cy="665695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47226" y="6346621"/>
            <a:ext cx="4572000" cy="2351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latinLnBrk="0" hangingPunct="0">
              <a:lnSpc>
                <a:spcPts val="1200"/>
              </a:lnSpc>
            </a:pP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Copyright ⓒ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LearnInvest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Co., Ltd.   All right reserved.</a:t>
            </a:r>
            <a:endParaRPr lang="ko-KR" altLang="ko-KR" sz="800" dirty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9316F1-42C0-479A-902A-4917C70A4A51}"/>
              </a:ext>
            </a:extLst>
          </p:cNvPr>
          <p:cNvGrpSpPr/>
          <p:nvPr/>
        </p:nvGrpSpPr>
        <p:grpSpPr>
          <a:xfrm>
            <a:off x="3074928" y="2181312"/>
            <a:ext cx="3672407" cy="2579291"/>
            <a:chOff x="2699792" y="2052359"/>
            <a:chExt cx="3672407" cy="257929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CF0C2A3-BFE8-4081-B623-8B031CC9DD1B}"/>
                </a:ext>
              </a:extLst>
            </p:cNvPr>
            <p:cNvCxnSpPr/>
            <p:nvPr/>
          </p:nvCxnSpPr>
          <p:spPr>
            <a:xfrm>
              <a:off x="3076449" y="4077108"/>
              <a:ext cx="2919094" cy="0"/>
            </a:xfrm>
            <a:prstGeom prst="line">
              <a:avLst/>
            </a:prstGeom>
            <a:ln>
              <a:solidFill>
                <a:srgbClr val="002060"/>
              </a:solidFill>
            </a:ln>
            <a:effectLst>
              <a:outerShdw dist="12700" dir="5400000" sx="1000" sy="1000" algn="t" rotWithShape="0">
                <a:srgbClr val="00206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20D3B0-8732-459A-9839-1C51DE07527E}"/>
                </a:ext>
              </a:extLst>
            </p:cNvPr>
            <p:cNvSpPr txBox="1"/>
            <p:nvPr/>
          </p:nvSpPr>
          <p:spPr>
            <a:xfrm>
              <a:off x="2699792" y="2834933"/>
              <a:ext cx="3672407" cy="954107"/>
            </a:xfrm>
            <a:prstGeom prst="rect">
              <a:avLst/>
            </a:prstGeom>
            <a:noFill/>
            <a:effectLst>
              <a:outerShdw blurRad="76200" dist="317500" dir="12600000" sx="87000" sy="87000" algn="ctr" rotWithShape="0">
                <a:srgbClr val="000000">
                  <a:alpha val="21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법인</a:t>
              </a:r>
              <a:r>
                <a:rPr lang="en-US" altLang="ko-KR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&amp;CEO</a:t>
              </a:r>
            </a:p>
            <a:p>
              <a:pPr algn="ctr"/>
              <a:r>
                <a: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종합컨설팅 보고서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6ED50D-33A9-4E0F-8E1D-366C0F897E74}"/>
                </a:ext>
              </a:extLst>
            </p:cNvPr>
            <p:cNvSpPr txBox="1"/>
            <p:nvPr/>
          </p:nvSpPr>
          <p:spPr>
            <a:xfrm>
              <a:off x="3208056" y="4293096"/>
              <a:ext cx="273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7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January 2023</a:t>
              </a:r>
              <a:endParaRPr lang="ko-KR" altLang="en-US" sz="1600" b="1" spc="-7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A503AC-EC0B-4F98-BE38-ADB04F37484A}"/>
                </a:ext>
              </a:extLst>
            </p:cNvPr>
            <p:cNvSpPr txBox="1"/>
            <p:nvPr/>
          </p:nvSpPr>
          <p:spPr>
            <a:xfrm>
              <a:off x="3131840" y="2052359"/>
              <a:ext cx="2847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주식회사 </a:t>
              </a:r>
              <a:r>
                <a:rPr lang="ko-KR" altLang="en-US" sz="2000" dirty="0" err="1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런인베스트</a:t>
              </a:r>
              <a:endParaRPr lang="ko-KR" altLang="en-US" sz="2000" dirty="0">
                <a:solidFill>
                  <a:srgbClr val="00206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912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CB8CABE-B706-4904-A3A6-722811A3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3BB12BC-9D34-4146-A949-3BFCA106621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542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279EFDE4-BE9F-41A6-937E-515A1589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3BB12BC-9D34-4146-A949-3BFCA106621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64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636" y="2204864"/>
            <a:ext cx="6396711" cy="2088233"/>
          </a:xfrm>
          <a:prstGeom prst="rect">
            <a:avLst/>
          </a:prstGeom>
          <a:gradFill>
            <a:gsLst>
              <a:gs pos="13000">
                <a:srgbClr val="007DC3"/>
              </a:gs>
              <a:gs pos="100000">
                <a:srgbClr val="38AC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76636" y="1681643"/>
            <a:ext cx="42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gradFill>
                  <a:gsLst>
                    <a:gs pos="0">
                      <a:srgbClr val="007DC3"/>
                    </a:gs>
                    <a:gs pos="100000">
                      <a:srgbClr val="38ACF4"/>
                    </a:gs>
                  </a:gsLst>
                  <a:lin ang="16200000" scaled="1"/>
                </a:gradFill>
                <a:latin typeface="Arial" pitchFamily="34" charset="0"/>
                <a:ea typeface="나눔고딕 ExtraBold" panose="020D0904000000000000" pitchFamily="50" charset="-127"/>
                <a:cs typeface="Arial" pitchFamily="34" charset="0"/>
              </a:rPr>
              <a:t>Contents</a:t>
            </a:r>
            <a:endParaRPr lang="ko-KR" altLang="en-US" sz="2800" i="1" dirty="0">
              <a:gradFill>
                <a:gsLst>
                  <a:gs pos="0">
                    <a:srgbClr val="007DC3"/>
                  </a:gs>
                  <a:gs pos="100000">
                    <a:srgbClr val="38ACF4"/>
                  </a:gs>
                </a:gsLst>
                <a:lin ang="16200000" scaled="1"/>
              </a:gradFill>
              <a:latin typeface="Arial" pitchFamily="34" charset="0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636" y="2956592"/>
            <a:ext cx="63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자기주식취득 컨설팅</a:t>
            </a:r>
          </a:p>
        </p:txBody>
      </p:sp>
    </p:spTree>
    <p:extLst>
      <p:ext uri="{BB962C8B-B14F-4D97-AF65-F5344CB8AC3E}">
        <p14:creationId xmlns:p14="http://schemas.microsoft.com/office/powerpoint/2010/main" val="3254403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212F8F-BE0C-45E7-851F-DC079621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2C810-C172-4622-B95D-517C5BBF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96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5E89A4-2A75-4285-B80C-218F121F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E73474-EB40-494D-980B-B317D8A2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598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8E93D55-C21E-4B16-9E05-E4814445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45C6DE-8F85-453D-AF40-745814A3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558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636" y="2204864"/>
            <a:ext cx="6396711" cy="2088233"/>
          </a:xfrm>
          <a:prstGeom prst="rect">
            <a:avLst/>
          </a:prstGeom>
          <a:gradFill>
            <a:gsLst>
              <a:gs pos="13000">
                <a:srgbClr val="007DC3"/>
              </a:gs>
              <a:gs pos="100000">
                <a:srgbClr val="38AC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76636" y="1681643"/>
            <a:ext cx="42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gradFill>
                  <a:gsLst>
                    <a:gs pos="0">
                      <a:srgbClr val="007DC3"/>
                    </a:gs>
                    <a:gs pos="100000">
                      <a:srgbClr val="38ACF4"/>
                    </a:gs>
                  </a:gsLst>
                  <a:lin ang="16200000" scaled="1"/>
                </a:gradFill>
                <a:latin typeface="Arial" pitchFamily="34" charset="0"/>
                <a:ea typeface="나눔고딕 ExtraBold" panose="020D0904000000000000" pitchFamily="50" charset="-127"/>
                <a:cs typeface="Arial" pitchFamily="34" charset="0"/>
              </a:rPr>
              <a:t>Contents</a:t>
            </a:r>
            <a:endParaRPr lang="ko-KR" altLang="en-US" sz="2800" i="1" dirty="0">
              <a:gradFill>
                <a:gsLst>
                  <a:gs pos="0">
                    <a:srgbClr val="007DC3"/>
                  </a:gs>
                  <a:gs pos="100000">
                    <a:srgbClr val="38ACF4"/>
                  </a:gs>
                </a:gsLst>
                <a:lin ang="16200000" scaled="1"/>
              </a:gradFill>
              <a:latin typeface="Arial" pitchFamily="34" charset="0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636" y="2956592"/>
            <a:ext cx="63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공동창업자 플랜 </a:t>
            </a:r>
          </a:p>
        </p:txBody>
      </p:sp>
    </p:spTree>
    <p:extLst>
      <p:ext uri="{BB962C8B-B14F-4D97-AF65-F5344CB8AC3E}">
        <p14:creationId xmlns:p14="http://schemas.microsoft.com/office/powerpoint/2010/main" val="3653936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738648-5037-48D0-9B70-577C8721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DEE4F0-430E-4672-99C3-4E1FC799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732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636" y="2204864"/>
            <a:ext cx="6396711" cy="2088233"/>
          </a:xfrm>
          <a:prstGeom prst="rect">
            <a:avLst/>
          </a:prstGeom>
          <a:gradFill>
            <a:gsLst>
              <a:gs pos="13000">
                <a:srgbClr val="007DC3"/>
              </a:gs>
              <a:gs pos="100000">
                <a:srgbClr val="38AC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76636" y="1681643"/>
            <a:ext cx="42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gradFill>
                  <a:gsLst>
                    <a:gs pos="0">
                      <a:srgbClr val="007DC3"/>
                    </a:gs>
                    <a:gs pos="100000">
                      <a:srgbClr val="38ACF4"/>
                    </a:gs>
                  </a:gsLst>
                  <a:lin ang="16200000" scaled="1"/>
                </a:gradFill>
                <a:latin typeface="Arial" pitchFamily="34" charset="0"/>
                <a:ea typeface="나눔고딕 ExtraBold" panose="020D0904000000000000" pitchFamily="50" charset="-127"/>
                <a:cs typeface="Arial" pitchFamily="34" charset="0"/>
              </a:rPr>
              <a:t>Contents</a:t>
            </a:r>
            <a:endParaRPr lang="ko-KR" altLang="en-US" sz="2800" i="1" dirty="0">
              <a:gradFill>
                <a:gsLst>
                  <a:gs pos="0">
                    <a:srgbClr val="007DC3"/>
                  </a:gs>
                  <a:gs pos="100000">
                    <a:srgbClr val="38ACF4"/>
                  </a:gs>
                </a:gsLst>
                <a:lin ang="16200000" scaled="1"/>
              </a:gradFill>
              <a:latin typeface="Arial" pitchFamily="34" charset="0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636" y="2956592"/>
            <a:ext cx="63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8.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핵심인력 플랜</a:t>
            </a:r>
          </a:p>
        </p:txBody>
      </p:sp>
    </p:spTree>
    <p:extLst>
      <p:ext uri="{BB962C8B-B14F-4D97-AF65-F5344CB8AC3E}">
        <p14:creationId xmlns:p14="http://schemas.microsoft.com/office/powerpoint/2010/main" val="595821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4D883DF-2490-4291-8D12-0CDDD6BE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AD393-A89A-4B2E-A525-5A0F5C85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23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2"/>
          <a:stretch/>
        </p:blipFill>
        <p:spPr>
          <a:xfrm>
            <a:off x="112542" y="80111"/>
            <a:ext cx="9692631" cy="67042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89097" y="6401667"/>
            <a:ext cx="4572000" cy="2351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latinLnBrk="0" hangingPunct="0">
              <a:lnSpc>
                <a:spcPts val="1200"/>
              </a:lnSpc>
            </a:pP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Copyright ⓒ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LearnInvest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Co., Ltd.   All right reserved.</a:t>
            </a:r>
            <a:endParaRPr lang="ko-KR" altLang="ko-KR" sz="800" dirty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B39EA8-08CA-43E7-A437-A34F2E248C9B}"/>
              </a:ext>
            </a:extLst>
          </p:cNvPr>
          <p:cNvGrpSpPr/>
          <p:nvPr/>
        </p:nvGrpSpPr>
        <p:grpSpPr>
          <a:xfrm>
            <a:off x="3074928" y="2181312"/>
            <a:ext cx="3672407" cy="2579291"/>
            <a:chOff x="2699792" y="2052359"/>
            <a:chExt cx="3672407" cy="257929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C183FD3-CF25-49F1-8360-8E8864680CB8}"/>
                </a:ext>
              </a:extLst>
            </p:cNvPr>
            <p:cNvCxnSpPr/>
            <p:nvPr/>
          </p:nvCxnSpPr>
          <p:spPr>
            <a:xfrm>
              <a:off x="3076449" y="4077108"/>
              <a:ext cx="2919094" cy="0"/>
            </a:xfrm>
            <a:prstGeom prst="line">
              <a:avLst/>
            </a:prstGeom>
            <a:ln>
              <a:solidFill>
                <a:srgbClr val="002060"/>
              </a:solidFill>
            </a:ln>
            <a:effectLst>
              <a:outerShdw dist="12700" dir="5400000" sx="1000" sy="1000" algn="t" rotWithShape="0">
                <a:srgbClr val="00206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C759A3-FE01-471C-9E06-80E33A74C2DC}"/>
                </a:ext>
              </a:extLst>
            </p:cNvPr>
            <p:cNvSpPr txBox="1"/>
            <p:nvPr/>
          </p:nvSpPr>
          <p:spPr>
            <a:xfrm>
              <a:off x="2699792" y="2834933"/>
              <a:ext cx="3672407" cy="954107"/>
            </a:xfrm>
            <a:prstGeom prst="rect">
              <a:avLst/>
            </a:prstGeom>
            <a:noFill/>
            <a:effectLst>
              <a:outerShdw blurRad="76200" dist="317500" dir="12600000" sx="87000" sy="87000" algn="ctr" rotWithShape="0">
                <a:srgbClr val="000000">
                  <a:alpha val="21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법인</a:t>
              </a:r>
              <a:r>
                <a:rPr lang="en-US" altLang="ko-KR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&amp;CEO</a:t>
              </a:r>
            </a:p>
            <a:p>
              <a:pPr algn="ctr"/>
              <a:r>
                <a: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종합컨설팅 보고서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8E23AC-30D2-42D8-8E3C-9C088EC50730}"/>
                </a:ext>
              </a:extLst>
            </p:cNvPr>
            <p:cNvSpPr txBox="1"/>
            <p:nvPr/>
          </p:nvSpPr>
          <p:spPr>
            <a:xfrm>
              <a:off x="3208056" y="4293096"/>
              <a:ext cx="273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7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January 2023</a:t>
              </a:r>
              <a:endParaRPr lang="ko-KR" altLang="en-US" sz="1600" b="1" spc="-7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EF097-BD80-4DF4-BC1B-4A01F04D8D0F}"/>
                </a:ext>
              </a:extLst>
            </p:cNvPr>
            <p:cNvSpPr txBox="1"/>
            <p:nvPr/>
          </p:nvSpPr>
          <p:spPr>
            <a:xfrm>
              <a:off x="3131840" y="2052359"/>
              <a:ext cx="2847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주식회사 </a:t>
              </a:r>
              <a:r>
                <a:rPr lang="ko-KR" altLang="en-US" sz="2000" dirty="0" err="1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런인베스트</a:t>
              </a:r>
              <a:endParaRPr lang="ko-KR" altLang="en-US" sz="2000" dirty="0">
                <a:solidFill>
                  <a:srgbClr val="00206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089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ADAD68-83F1-4EB2-AE70-0D0C08CA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BD269-1F28-4E1E-8DD5-8967F4D6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F4ED03-7FB0-496C-94F8-BC066E5E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B12BC-9D34-4146-A949-3BFCA106621A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5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" r="2256"/>
          <a:stretch/>
        </p:blipFill>
        <p:spPr>
          <a:xfrm>
            <a:off x="82380" y="78156"/>
            <a:ext cx="9753600" cy="671582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47226" y="6346621"/>
            <a:ext cx="4572000" cy="2351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latinLnBrk="0" hangingPunct="0">
              <a:lnSpc>
                <a:spcPts val="1200"/>
              </a:lnSpc>
            </a:pP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Copyright ⓒ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LearnInvest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Co., Ltd.   All right reserved.</a:t>
            </a:r>
            <a:endParaRPr lang="ko-KR" altLang="ko-KR" sz="800" dirty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48F4F0-AB57-4C7A-972F-F66D40E7DD7D}"/>
              </a:ext>
            </a:extLst>
          </p:cNvPr>
          <p:cNvGrpSpPr/>
          <p:nvPr/>
        </p:nvGrpSpPr>
        <p:grpSpPr>
          <a:xfrm>
            <a:off x="3074928" y="2181312"/>
            <a:ext cx="3672407" cy="2579291"/>
            <a:chOff x="2699792" y="2052359"/>
            <a:chExt cx="3672407" cy="257929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E29FA0B-121F-4121-BFF3-3674220E6675}"/>
                </a:ext>
              </a:extLst>
            </p:cNvPr>
            <p:cNvCxnSpPr/>
            <p:nvPr/>
          </p:nvCxnSpPr>
          <p:spPr>
            <a:xfrm>
              <a:off x="3076449" y="4077108"/>
              <a:ext cx="2919094" cy="0"/>
            </a:xfrm>
            <a:prstGeom prst="line">
              <a:avLst/>
            </a:prstGeom>
            <a:ln>
              <a:solidFill>
                <a:srgbClr val="002060"/>
              </a:solidFill>
            </a:ln>
            <a:effectLst>
              <a:outerShdw dist="12700" dir="5400000" sx="1000" sy="1000" algn="t" rotWithShape="0">
                <a:srgbClr val="00206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D73052-EC96-4282-A3AA-179A7B82ABDC}"/>
                </a:ext>
              </a:extLst>
            </p:cNvPr>
            <p:cNvSpPr txBox="1"/>
            <p:nvPr/>
          </p:nvSpPr>
          <p:spPr>
            <a:xfrm>
              <a:off x="2699792" y="2834933"/>
              <a:ext cx="3672407" cy="954107"/>
            </a:xfrm>
            <a:prstGeom prst="rect">
              <a:avLst/>
            </a:prstGeom>
            <a:noFill/>
            <a:effectLst>
              <a:outerShdw blurRad="76200" dist="317500" dir="12600000" sx="87000" sy="87000" algn="ctr" rotWithShape="0">
                <a:srgbClr val="000000">
                  <a:alpha val="21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법인</a:t>
              </a:r>
              <a:r>
                <a:rPr lang="en-US" altLang="ko-KR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&amp;CEO</a:t>
              </a:r>
            </a:p>
            <a:p>
              <a:pPr algn="ctr"/>
              <a:r>
                <a: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종합컨설팅 보고서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3F893C-2174-42B7-9305-F68D04CB9870}"/>
                </a:ext>
              </a:extLst>
            </p:cNvPr>
            <p:cNvSpPr txBox="1"/>
            <p:nvPr/>
          </p:nvSpPr>
          <p:spPr>
            <a:xfrm>
              <a:off x="3208056" y="4293096"/>
              <a:ext cx="273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7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January 2023</a:t>
              </a:r>
              <a:endParaRPr lang="ko-KR" altLang="en-US" sz="1600" b="1" spc="-7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05E75A-E50A-4960-90AD-618A5EA129EB}"/>
                </a:ext>
              </a:extLst>
            </p:cNvPr>
            <p:cNvSpPr txBox="1"/>
            <p:nvPr/>
          </p:nvSpPr>
          <p:spPr>
            <a:xfrm>
              <a:off x="3131840" y="2052359"/>
              <a:ext cx="2847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주식회사 </a:t>
              </a:r>
              <a:r>
                <a:rPr lang="ko-KR" altLang="en-US" sz="2000" dirty="0" err="1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런인베스트</a:t>
              </a:r>
              <a:endParaRPr lang="ko-KR" altLang="en-US" sz="2000" dirty="0">
                <a:solidFill>
                  <a:srgbClr val="00206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82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16" b="1440"/>
          <a:stretch/>
        </p:blipFill>
        <p:spPr>
          <a:xfrm>
            <a:off x="115999" y="108380"/>
            <a:ext cx="9685022" cy="662987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2"/>
          <p:cNvSpPr/>
          <p:nvPr/>
        </p:nvSpPr>
        <p:spPr>
          <a:xfrm>
            <a:off x="2924775" y="1692526"/>
            <a:ext cx="3978442" cy="34211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47226" y="6346621"/>
            <a:ext cx="4572000" cy="2351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latinLnBrk="0" hangingPunct="0">
              <a:lnSpc>
                <a:spcPts val="1200"/>
              </a:lnSpc>
            </a:pP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Copyright ⓒ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LearnInvest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Co., Ltd.   All right reserved.</a:t>
            </a:r>
            <a:endParaRPr lang="ko-KR" altLang="ko-KR" sz="800" dirty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CCBDAD-70AB-472C-90E7-D0DDD94C0641}"/>
              </a:ext>
            </a:extLst>
          </p:cNvPr>
          <p:cNvGrpSpPr/>
          <p:nvPr/>
        </p:nvGrpSpPr>
        <p:grpSpPr>
          <a:xfrm>
            <a:off x="3074928" y="2181312"/>
            <a:ext cx="3672407" cy="2579291"/>
            <a:chOff x="2699792" y="2052359"/>
            <a:chExt cx="3672407" cy="257929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50E6D79-46CD-4F46-88F6-7893638EA1B3}"/>
                </a:ext>
              </a:extLst>
            </p:cNvPr>
            <p:cNvCxnSpPr/>
            <p:nvPr/>
          </p:nvCxnSpPr>
          <p:spPr>
            <a:xfrm>
              <a:off x="3076449" y="4077108"/>
              <a:ext cx="2919094" cy="0"/>
            </a:xfrm>
            <a:prstGeom prst="line">
              <a:avLst/>
            </a:prstGeom>
            <a:ln>
              <a:solidFill>
                <a:srgbClr val="002060"/>
              </a:solidFill>
            </a:ln>
            <a:effectLst>
              <a:outerShdw dist="12700" dir="5400000" sx="1000" sy="1000" algn="t" rotWithShape="0">
                <a:srgbClr val="00206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53BA6E-45CF-42EA-9F3B-FF592902DC9B}"/>
                </a:ext>
              </a:extLst>
            </p:cNvPr>
            <p:cNvSpPr txBox="1"/>
            <p:nvPr/>
          </p:nvSpPr>
          <p:spPr>
            <a:xfrm>
              <a:off x="2699792" y="2834933"/>
              <a:ext cx="3672407" cy="954107"/>
            </a:xfrm>
            <a:prstGeom prst="rect">
              <a:avLst/>
            </a:prstGeom>
            <a:noFill/>
            <a:effectLst>
              <a:outerShdw blurRad="76200" dist="317500" dir="12600000" sx="87000" sy="87000" algn="ctr" rotWithShape="0">
                <a:srgbClr val="000000">
                  <a:alpha val="21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법인</a:t>
              </a:r>
              <a:r>
                <a:rPr lang="en-US" altLang="ko-KR" sz="24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&amp;CEO</a:t>
              </a:r>
            </a:p>
            <a:p>
              <a:pPr algn="ctr"/>
              <a:r>
                <a:rPr lang="ko-KR" altLang="en-US" sz="3200" b="1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종합컨설팅 보고서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118B5B-F1FB-4AB1-A0A8-79510EDFF2F0}"/>
                </a:ext>
              </a:extLst>
            </p:cNvPr>
            <p:cNvSpPr txBox="1"/>
            <p:nvPr/>
          </p:nvSpPr>
          <p:spPr>
            <a:xfrm>
              <a:off x="3208056" y="4293096"/>
              <a:ext cx="273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pc="-70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January 2023</a:t>
              </a:r>
              <a:endParaRPr lang="ko-KR" altLang="en-US" sz="1600" b="1" spc="-7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02FEC-C544-41C5-87DD-0C4F78E4404A}"/>
                </a:ext>
              </a:extLst>
            </p:cNvPr>
            <p:cNvSpPr txBox="1"/>
            <p:nvPr/>
          </p:nvSpPr>
          <p:spPr>
            <a:xfrm>
              <a:off x="3131840" y="2052359"/>
              <a:ext cx="2847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주식회사 </a:t>
              </a:r>
              <a:r>
                <a:rPr lang="ko-KR" altLang="en-US" sz="2000" dirty="0" err="1">
                  <a:solidFill>
                    <a:srgbClr val="00206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런인베스트</a:t>
              </a:r>
              <a:endParaRPr lang="ko-KR" altLang="en-US" sz="2000" dirty="0">
                <a:solidFill>
                  <a:srgbClr val="00206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6484" y="665777"/>
            <a:ext cx="3544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002060"/>
                </a:solidFill>
                <a:latin typeface="YDIYGo540" panose="02030504000101010101" pitchFamily="18" charset="-127"/>
                <a:ea typeface="YDIYGo540" panose="02030504000101010101" pitchFamily="18" charset="-127"/>
              </a:rPr>
              <a:t>법인</a:t>
            </a:r>
            <a:r>
              <a:rPr lang="en-US" altLang="ko-KR" sz="2000" spc="-150" dirty="0">
                <a:solidFill>
                  <a:srgbClr val="002060"/>
                </a:solidFill>
                <a:latin typeface="YDIYGo540" panose="02030504000101010101" pitchFamily="18" charset="-127"/>
                <a:ea typeface="YDIYGo540" panose="02030504000101010101" pitchFamily="18" charset="-127"/>
              </a:rPr>
              <a:t> &amp; CEO </a:t>
            </a:r>
            <a:r>
              <a:rPr lang="ko-KR" altLang="en-US" sz="2000" spc="-150" dirty="0">
                <a:solidFill>
                  <a:srgbClr val="002060"/>
                </a:solidFill>
                <a:latin typeface="YDIYGo540" panose="02030504000101010101" pitchFamily="18" charset="-127"/>
                <a:ea typeface="YDIYGo540" panose="02030504000101010101" pitchFamily="18" charset="-127"/>
              </a:rPr>
              <a:t>종합재무컨설팅 보고서</a:t>
            </a:r>
            <a:endParaRPr lang="en-US" altLang="ko-KR" sz="2000" spc="-150" dirty="0">
              <a:solidFill>
                <a:srgbClr val="002060"/>
              </a:solidFill>
              <a:latin typeface="YDIYGo540" panose="02030504000101010101" pitchFamily="18" charset="-127"/>
              <a:ea typeface="YDIYGo540" panose="02030504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50475" y="1122324"/>
            <a:ext cx="8034893" cy="0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855215" y="1542679"/>
            <a:ext cx="257428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55215" y="1585651"/>
            <a:ext cx="241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임원소득보상 플랜</a:t>
            </a:r>
            <a:endParaRPr lang="en-US" altLang="ko-KR" sz="1400" b="1" spc="-1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855215" y="1927250"/>
            <a:ext cx="2574286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1146" y="1365466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pic>
        <p:nvPicPr>
          <p:cNvPr id="26" name="그림 25" descr="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7576" y="4215353"/>
            <a:ext cx="2497832" cy="1787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직선 연결선 30"/>
          <p:cNvCxnSpPr/>
          <p:nvPr/>
        </p:nvCxnSpPr>
        <p:spPr>
          <a:xfrm>
            <a:off x="1855215" y="2124848"/>
            <a:ext cx="257428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55215" y="2167820"/>
            <a:ext cx="241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주주 배당 플랜</a:t>
            </a:r>
            <a:endParaRPr lang="en-US" altLang="ko-KR" sz="1400" b="1" spc="-1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1855215" y="2509419"/>
            <a:ext cx="2574286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31146" y="1947635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1855215" y="2711670"/>
            <a:ext cx="257428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855215" y="2754642"/>
            <a:ext cx="241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기업가치평가</a:t>
            </a:r>
            <a:endParaRPr lang="en-US" altLang="ko-KR" sz="1400" b="1" spc="-1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855215" y="3096241"/>
            <a:ext cx="2574286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31146" y="2534457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cxnSp>
        <p:nvCxnSpPr>
          <p:cNvPr id="48" name="직선 연결선 47"/>
          <p:cNvCxnSpPr/>
          <p:nvPr/>
        </p:nvCxnSpPr>
        <p:spPr>
          <a:xfrm>
            <a:off x="1855215" y="3293519"/>
            <a:ext cx="257428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855215" y="3336491"/>
            <a:ext cx="241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가지급금 컨설팅</a:t>
            </a:r>
            <a:endParaRPr lang="en-US" altLang="ko-KR" sz="1400" b="1" spc="-1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855215" y="3678090"/>
            <a:ext cx="2574286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231146" y="3092085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855215" y="3864605"/>
            <a:ext cx="257428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855215" y="3907577"/>
            <a:ext cx="241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차명주식 컨설팅</a:t>
            </a:r>
            <a:endParaRPr lang="en-US" altLang="ko-KR" sz="1400" b="1" spc="-1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1855215" y="4249176"/>
            <a:ext cx="2574286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231146" y="3687392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1855215" y="4425869"/>
            <a:ext cx="257428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855215" y="4468841"/>
            <a:ext cx="241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자기주식취득 컨설팅</a:t>
            </a:r>
            <a:endParaRPr lang="en-US" altLang="ko-KR" sz="1400" b="1" spc="-1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1855215" y="4810440"/>
            <a:ext cx="2574286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231146" y="4248656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</p:txBody>
      </p:sp>
      <p:cxnSp>
        <p:nvCxnSpPr>
          <p:cNvPr id="87" name="직선 연결선 86"/>
          <p:cNvCxnSpPr/>
          <p:nvPr/>
        </p:nvCxnSpPr>
        <p:spPr>
          <a:xfrm>
            <a:off x="1855215" y="4977712"/>
            <a:ext cx="257428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855215" y="5020684"/>
            <a:ext cx="241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공동창업자 플랜</a:t>
            </a:r>
            <a:endParaRPr lang="en-US" altLang="ko-KR" sz="1400" b="1" spc="-1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1855215" y="5362283"/>
            <a:ext cx="2574286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231146" y="4800499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1855215" y="5376051"/>
            <a:ext cx="2574286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855215" y="5543323"/>
            <a:ext cx="257428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55215" y="5586295"/>
            <a:ext cx="241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핵심인력  플랜 </a:t>
            </a:r>
            <a:endParaRPr lang="en-US" altLang="ko-KR" sz="1400" b="1" spc="-1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855215" y="5927894"/>
            <a:ext cx="2574286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31146" y="5366110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1839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636" y="2204864"/>
            <a:ext cx="6396711" cy="2088233"/>
          </a:xfrm>
          <a:prstGeom prst="rect">
            <a:avLst/>
          </a:prstGeom>
          <a:gradFill>
            <a:gsLst>
              <a:gs pos="13000">
                <a:srgbClr val="007DC3"/>
              </a:gs>
              <a:gs pos="100000">
                <a:srgbClr val="38ACF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76636" y="1681643"/>
            <a:ext cx="42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gradFill>
                  <a:gsLst>
                    <a:gs pos="0">
                      <a:srgbClr val="007DC3"/>
                    </a:gs>
                    <a:gs pos="100000">
                      <a:srgbClr val="38ACF4"/>
                    </a:gs>
                  </a:gsLst>
                  <a:lin ang="16200000" scaled="1"/>
                </a:gradFill>
                <a:latin typeface="Arial" pitchFamily="34" charset="0"/>
                <a:ea typeface="나눔고딕 ExtraBold" panose="020D0904000000000000" pitchFamily="50" charset="-127"/>
                <a:cs typeface="Arial" pitchFamily="34" charset="0"/>
              </a:rPr>
              <a:t>Contents</a:t>
            </a:r>
            <a:endParaRPr lang="ko-KR" altLang="en-US" sz="2800" i="1" dirty="0">
              <a:gradFill>
                <a:gsLst>
                  <a:gs pos="0">
                    <a:srgbClr val="007DC3"/>
                  </a:gs>
                  <a:gs pos="100000">
                    <a:srgbClr val="38ACF4"/>
                  </a:gs>
                </a:gsLst>
                <a:lin ang="16200000" scaled="1"/>
              </a:gradFill>
              <a:latin typeface="Arial" pitchFamily="34" charset="0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636" y="2956592"/>
            <a:ext cx="63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임원소득 보상 플랜</a:t>
            </a:r>
          </a:p>
        </p:txBody>
      </p:sp>
    </p:spTree>
    <p:extLst>
      <p:ext uri="{BB962C8B-B14F-4D97-AF65-F5344CB8AC3E}">
        <p14:creationId xmlns:p14="http://schemas.microsoft.com/office/powerpoint/2010/main" val="370169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6080</TotalTime>
  <Words>719</Words>
  <Application>Microsoft Office PowerPoint</Application>
  <PresentationFormat>A4 용지(210x297mm)</PresentationFormat>
  <Paragraphs>203</Paragraphs>
  <Slides>50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KoPubWorld돋움체 Bold</vt:lpstr>
      <vt:lpstr>KoPub돋움체 Bold</vt:lpstr>
      <vt:lpstr>KoPub돋움체 Medium</vt:lpstr>
      <vt:lpstr>YDIYGo540</vt:lpstr>
      <vt:lpstr>나눔고딕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예상퇴직금 및 퇴직소득세 검토 결과 </vt:lpstr>
      <vt:lpstr>CEO 예상 퇴직금 시뮬레이션 </vt:lpstr>
      <vt:lpstr>CEO 예상 퇴직금 시뮬레이션 </vt:lpstr>
      <vt:lpstr>PowerPoint 프레젠테이션</vt:lpstr>
      <vt:lpstr>PowerPoint 프레젠테이션</vt:lpstr>
      <vt:lpstr>목표 퇴직금 마련을 위한 필요 월 저축액 제안</vt:lpstr>
      <vt:lpstr>PowerPoint 프레젠테이션</vt:lpstr>
      <vt:lpstr>PowerPoint 프레젠테이션</vt:lpstr>
      <vt:lpstr>CEO 유고시 리스크 관리 필요성 </vt:lpstr>
      <vt:lpstr>PowerPoint 프레젠테이션</vt:lpstr>
      <vt:lpstr>PowerPoint 프레젠테이션</vt:lpstr>
      <vt:lpstr>PowerPoint 프레젠테이션</vt:lpstr>
      <vt:lpstr>PowerPoint 프레젠테이션</vt:lpstr>
      <vt:lpstr>[참고] 급여 vs. 급여+배당 </vt:lpstr>
      <vt:lpstr>PowerPoint 프레젠테이션</vt:lpstr>
      <vt:lpstr>법인 기본 정보 </vt:lpstr>
      <vt:lpstr>비상장기업 주식가치 평가 </vt:lpstr>
      <vt:lpstr>미래 기업가치 시뮬레이션</vt:lpstr>
      <vt:lpstr>미래 기업가치 시뮬레이션</vt:lpstr>
      <vt:lpstr>PowerPoint 프레젠테이션</vt:lpstr>
      <vt:lpstr>세무상 가지급금이란 </vt:lpstr>
      <vt:lpstr>가지급금의 발생 원인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임 재홍</cp:lastModifiedBy>
  <cp:revision>845</cp:revision>
  <cp:lastPrinted>2017-11-08T02:06:36Z</cp:lastPrinted>
  <dcterms:created xsi:type="dcterms:W3CDTF">2015-11-17T08:12:19Z</dcterms:created>
  <dcterms:modified xsi:type="dcterms:W3CDTF">2023-07-07T13:08:41Z</dcterms:modified>
</cp:coreProperties>
</file>